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96" r:id="rId1"/>
  </p:sldMasterIdLst>
  <p:notesMasterIdLst>
    <p:notesMasterId r:id="rId10"/>
  </p:notesMasterIdLst>
  <p:handoutMasterIdLst>
    <p:handoutMasterId r:id="rId11"/>
  </p:handoutMasterIdLst>
  <p:sldIdLst>
    <p:sldId id="263" r:id="rId2"/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945688"/>
  <p:defaultTextStyle>
    <a:defPPr>
      <a:defRPr lang="af-ZA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000000"/>
    <a:srgbClr val="C0C0C0"/>
    <a:srgbClr val="9653DF"/>
    <a:srgbClr val="EEDA44"/>
    <a:srgbClr val="33CC33"/>
    <a:srgbClr val="3DECF5"/>
    <a:srgbClr val="FF99FF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48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201AFD4-C9FD-42B1-9403-A01DA62D096C}" type="datetimeFigureOut">
              <a:rPr lang="en-US"/>
              <a:pPr>
                <a:defRPr/>
              </a:pPr>
              <a:t>11/4/2016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4BEC9874-84ED-4871-A3C6-13CC0FDAF9BE}" type="slidenum">
              <a:rPr lang="en-ZA"/>
              <a:pPr>
                <a:defRPr/>
              </a:pPr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5932561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af-ZA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af-ZA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44563" y="746125"/>
            <a:ext cx="4970462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724400"/>
            <a:ext cx="5486400" cy="4475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f-ZA" noProof="0"/>
              <a:t>Click to edit Master text styles</a:t>
            </a:r>
          </a:p>
          <a:p>
            <a:pPr lvl="1"/>
            <a:r>
              <a:rPr lang="af-ZA" noProof="0"/>
              <a:t>Second level</a:t>
            </a:r>
          </a:p>
          <a:p>
            <a:pPr lvl="2"/>
            <a:r>
              <a:rPr lang="af-ZA" noProof="0"/>
              <a:t>Third level</a:t>
            </a:r>
          </a:p>
          <a:p>
            <a:pPr lvl="3"/>
            <a:r>
              <a:rPr lang="af-ZA" noProof="0"/>
              <a:t>Fourth level</a:t>
            </a:r>
          </a:p>
          <a:p>
            <a:pPr lvl="4"/>
            <a:r>
              <a:rPr lang="af-ZA" noProof="0"/>
              <a:t>Fifth level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7213"/>
            <a:ext cx="29718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af-ZA"/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9447213"/>
            <a:ext cx="29718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761A915-9988-474D-8F4C-96B31566AF29}" type="slidenum">
              <a:rPr lang="af-ZA"/>
              <a:pPr>
                <a:defRPr/>
              </a:pPr>
              <a:t>‹#›</a:t>
            </a:fld>
            <a:endParaRPr lang="af-ZA"/>
          </a:p>
        </p:txBody>
      </p:sp>
    </p:spTree>
    <p:extLst>
      <p:ext uri="{BB962C8B-B14F-4D97-AF65-F5344CB8AC3E}">
        <p14:creationId xmlns:p14="http://schemas.microsoft.com/office/powerpoint/2010/main" val="39079622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51B22F1-6B19-4649-8EAE-4794CAF6FACE}" type="slidenum">
              <a:rPr lang="af-ZA" smtClean="0"/>
              <a:pPr eaLnBrk="1" hangingPunct="1"/>
              <a:t>2</a:t>
            </a:fld>
            <a:endParaRPr lang="af-ZA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5913FCD-6C27-42D5-BED0-4455DA091CAB}" type="slidenum">
              <a:rPr lang="af-ZA" smtClean="0"/>
              <a:pPr eaLnBrk="1" hangingPunct="1"/>
              <a:t>3</a:t>
            </a:fld>
            <a:endParaRPr lang="af-ZA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08D199D-D3D1-49E1-AC4E-A2B208FFEF95}" type="slidenum">
              <a:rPr lang="af-ZA" smtClean="0"/>
              <a:pPr eaLnBrk="1" hangingPunct="1"/>
              <a:t>4</a:t>
            </a:fld>
            <a:endParaRPr lang="af-ZA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4C42056-A808-4819-911D-8B212D2EB5A0}" type="slidenum">
              <a:rPr lang="af-ZA" smtClean="0"/>
              <a:pPr eaLnBrk="1" hangingPunct="1"/>
              <a:t>5</a:t>
            </a:fld>
            <a:endParaRPr lang="af-ZA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94DFC67-1CF8-4844-9AC3-0A91075EEC6C}" type="slidenum">
              <a:rPr lang="af-ZA" smtClean="0"/>
              <a:pPr eaLnBrk="1" hangingPunct="1"/>
              <a:t>6</a:t>
            </a:fld>
            <a:endParaRPr lang="af-ZA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C57889D-8875-4C71-8A97-78AD8B0B13BB}" type="slidenum">
              <a:rPr lang="af-ZA" smtClean="0"/>
              <a:pPr eaLnBrk="1" hangingPunct="1"/>
              <a:t>7</a:t>
            </a:fld>
            <a:endParaRPr lang="af-ZA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CA2A139-AA56-40DF-9E99-8ED772C4E324}" type="slidenum">
              <a:rPr lang="af-ZA" smtClean="0"/>
              <a:pPr eaLnBrk="1" hangingPunct="1"/>
              <a:t>8</a:t>
            </a:fld>
            <a:endParaRPr lang="af-ZA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af-ZA"/>
              <a:t>Kopiereg (C) M. Swanepoel 2010</a:t>
            </a:r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195BB830-F80B-455A-A001-A24C4FEE3A8E}" type="slidenum">
              <a:rPr lang="af-ZA" smtClean="0"/>
              <a:pPr>
                <a:defRPr/>
              </a:pPr>
              <a:t>‹#›</a:t>
            </a:fld>
            <a:endParaRPr lang="af-ZA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sh dir="u"/>
        <p:sndAc>
          <p:stSnd>
            <p:snd r:embed="rId1" name="chimes.wav"/>
          </p:stSnd>
        </p:sndAc>
      </p:transition>
    </mc:Choice>
    <mc:Fallback xmlns="">
      <p:transition spd="slow">
        <p:push dir="u"/>
        <p:sndAc>
          <p:stSnd>
            <p:snd r:embed="rId3" name="chimes.wav"/>
          </p:stSnd>
        </p:sndAc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af-ZA"/>
              <a:t>Kopiereg (C) M. Swanepoel 2010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82AD49-7AEF-4897-8C86-1A2F0B04CD4E}" type="slidenum">
              <a:rPr lang="af-ZA" smtClean="0"/>
              <a:pPr>
                <a:defRPr/>
              </a:pPr>
              <a:t>‹#›</a:t>
            </a:fld>
            <a:endParaRPr lang="af-Z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sh dir="u"/>
        <p:sndAc>
          <p:stSnd>
            <p:snd r:embed="rId1" name="chimes.wav"/>
          </p:stSnd>
        </p:sndAc>
      </p:transition>
    </mc:Choice>
    <mc:Fallback xmlns="">
      <p:transition spd="slow">
        <p:push dir="u"/>
        <p:sndAc>
          <p:stSnd>
            <p:snd r:embed="rId3" name="chimes.wav"/>
          </p:stSnd>
        </p:sndAc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af-ZA"/>
              <a:t>Kopiereg (C) M. Swanepoel 2010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93BBA6-EC4F-4F15-B003-09FB2C6A8DA2}" type="slidenum">
              <a:rPr lang="af-ZA" smtClean="0"/>
              <a:pPr>
                <a:defRPr/>
              </a:pPr>
              <a:t>‹#›</a:t>
            </a:fld>
            <a:endParaRPr lang="af-Z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sh dir="u"/>
        <p:sndAc>
          <p:stSnd>
            <p:snd r:embed="rId1" name="chimes.wav"/>
          </p:stSnd>
        </p:sndAc>
      </p:transition>
    </mc:Choice>
    <mc:Fallback xmlns="">
      <p:transition spd="slow">
        <p:push dir="u"/>
        <p:sndAc>
          <p:stSnd>
            <p:snd r:embed="rId3" name="chimes.wav"/>
          </p:stSnd>
        </p:sndAc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af-ZA"/>
              <a:t>Kopiereg (C) M. Swanepoel 2010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E0B26F-BB2A-4F9F-BE68-953773357CD9}" type="slidenum">
              <a:rPr lang="af-ZA" smtClean="0"/>
              <a:pPr>
                <a:defRPr/>
              </a:pPr>
              <a:t>‹#›</a:t>
            </a:fld>
            <a:endParaRPr lang="af-Z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sh dir="u"/>
        <p:sndAc>
          <p:stSnd>
            <p:snd r:embed="rId1" name="chimes.wav"/>
          </p:stSnd>
        </p:sndAc>
      </p:transition>
    </mc:Choice>
    <mc:Fallback xmlns="">
      <p:transition spd="slow">
        <p:push dir="u"/>
        <p:sndAc>
          <p:stSnd>
            <p:snd r:embed="rId3" name="chimes.wav"/>
          </p:stSnd>
        </p:sndAc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af-ZA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af-ZA"/>
              <a:t>Kopiereg (C) M. Swanepoel 2010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8060F0-5A93-43B2-B21A-7B4F4DA51825}" type="slidenum">
              <a:rPr lang="af-ZA" smtClean="0"/>
              <a:pPr>
                <a:defRPr/>
              </a:pPr>
              <a:t>‹#›</a:t>
            </a:fld>
            <a:endParaRPr lang="af-Z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sh dir="u"/>
        <p:sndAc>
          <p:stSnd>
            <p:snd r:embed="rId1" name="chimes.wav"/>
          </p:stSnd>
        </p:sndAc>
      </p:transition>
    </mc:Choice>
    <mc:Fallback xmlns="">
      <p:transition spd="slow">
        <p:push dir="u"/>
        <p:sndAc>
          <p:stSnd>
            <p:snd r:embed="rId3" name="chimes.wav"/>
          </p:stSnd>
        </p:sndAc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af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af-ZA"/>
              <a:t>Kopiereg (C) M. Swanepoel 2010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7B1589-8A8C-4F8C-BDE8-7137690D673C}" type="slidenum">
              <a:rPr lang="af-ZA" smtClean="0"/>
              <a:pPr>
                <a:defRPr/>
              </a:pPr>
              <a:t>‹#›</a:t>
            </a:fld>
            <a:endParaRPr lang="af-Z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sh dir="u"/>
        <p:sndAc>
          <p:stSnd>
            <p:snd r:embed="rId1" name="chimes.wav"/>
          </p:stSnd>
        </p:sndAc>
      </p:transition>
    </mc:Choice>
    <mc:Fallback xmlns="">
      <p:transition spd="slow">
        <p:push dir="u"/>
        <p:sndAc>
          <p:stSnd>
            <p:snd r:embed="rId3" name="chimes.wav"/>
          </p:stSnd>
        </p:sndAc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af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af-ZA"/>
              <a:t>Kopiereg (C) M. Swanepoel 2010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B2EDBE-118F-44EE-A993-E6AA7552F4E1}" type="slidenum">
              <a:rPr lang="af-ZA" smtClean="0"/>
              <a:pPr>
                <a:defRPr/>
              </a:pPr>
              <a:t>‹#›</a:t>
            </a:fld>
            <a:endParaRPr lang="af-Z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sh dir="u"/>
        <p:sndAc>
          <p:stSnd>
            <p:snd r:embed="rId1" name="chimes.wav"/>
          </p:stSnd>
        </p:sndAc>
      </p:transition>
    </mc:Choice>
    <mc:Fallback xmlns="">
      <p:transition spd="slow">
        <p:push dir="u"/>
        <p:sndAc>
          <p:stSnd>
            <p:snd r:embed="rId3" name="chimes.wav"/>
          </p:stSnd>
        </p:sndAc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af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af-ZA"/>
              <a:t>Kopiereg (C) M. Swanepoel 2010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624201-2745-498B-BD13-5519059CE32B}" type="slidenum">
              <a:rPr lang="af-ZA" smtClean="0"/>
              <a:pPr>
                <a:defRPr/>
              </a:pPr>
              <a:t>‹#›</a:t>
            </a:fld>
            <a:endParaRPr lang="af-Z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sh dir="u"/>
        <p:sndAc>
          <p:stSnd>
            <p:snd r:embed="rId1" name="chimes.wav"/>
          </p:stSnd>
        </p:sndAc>
      </p:transition>
    </mc:Choice>
    <mc:Fallback xmlns="">
      <p:transition spd="slow">
        <p:push dir="u"/>
        <p:sndAc>
          <p:stSnd>
            <p:snd r:embed="rId3" name="chimes.wav"/>
          </p:stSnd>
        </p:sndAc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af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af-ZA"/>
              <a:t>Kopiereg (C) M. Swanepoel 2010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60960A-B9DC-4512-AB58-263F33AFA660}" type="slidenum">
              <a:rPr lang="af-ZA" smtClean="0"/>
              <a:pPr>
                <a:defRPr/>
              </a:pPr>
              <a:t>‹#›</a:t>
            </a:fld>
            <a:endParaRPr lang="af-Z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sh dir="u"/>
        <p:sndAc>
          <p:stSnd>
            <p:snd r:embed="rId1" name="chimes.wav"/>
          </p:stSnd>
        </p:sndAc>
      </p:transition>
    </mc:Choice>
    <mc:Fallback xmlns="">
      <p:transition spd="slow">
        <p:push dir="u"/>
        <p:sndAc>
          <p:stSnd>
            <p:snd r:embed="rId3" name="chimes.wav"/>
          </p:stSnd>
        </p:sndAc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af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af-ZA"/>
              <a:t>Kopiereg (C) M. Swanepoel 2010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B914B9-EE11-4FA3-9B62-E2423DB2C786}" type="slidenum">
              <a:rPr lang="af-ZA" smtClean="0"/>
              <a:pPr>
                <a:defRPr/>
              </a:pPr>
              <a:t>‹#›</a:t>
            </a:fld>
            <a:endParaRPr lang="af-ZA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sh dir="u"/>
        <p:sndAc>
          <p:stSnd>
            <p:snd r:embed="rId1" name="chimes.wav"/>
          </p:stSnd>
        </p:sndAc>
      </p:transition>
    </mc:Choice>
    <mc:Fallback xmlns="">
      <p:transition spd="slow">
        <p:push dir="u"/>
        <p:sndAc>
          <p:stSnd>
            <p:snd r:embed="rId3" name="chimes.wav"/>
          </p:stSnd>
        </p:sndAc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af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213F53-0692-4504-9269-56D9B826794C}" type="slidenum">
              <a:rPr lang="af-ZA" smtClean="0"/>
              <a:pPr>
                <a:defRPr/>
              </a:pPr>
              <a:t>‹#›</a:t>
            </a:fld>
            <a:endParaRPr lang="af-ZA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af-ZA"/>
              <a:t>Kopiereg (C) M. Swanepoel 2010</a:t>
            </a:r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sh dir="u"/>
        <p:sndAc>
          <p:stSnd>
            <p:snd r:embed="rId1" name="chimes.wav"/>
          </p:stSnd>
        </p:sndAc>
      </p:transition>
    </mc:Choice>
    <mc:Fallback xmlns="">
      <p:transition spd="slow">
        <p:push dir="u"/>
        <p:sndAc>
          <p:stSnd>
            <p:snd r:embed="rId3" name="chimes.wav"/>
          </p:stSnd>
        </p:sndAc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audio" Target="../media/audio1.wav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af-ZA"/>
              <a:t>Kopiereg (C) M. Swanepoel 2010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2B245AA7-D6CF-4473-B497-34D1E0F20B23}" type="slidenum">
              <a:rPr lang="af-ZA" smtClean="0"/>
              <a:pPr>
                <a:defRPr/>
              </a:pPr>
              <a:t>‹#›</a:t>
            </a:fld>
            <a:endParaRPr lang="af-ZA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mc:AlternateContent xmlns:mc="http://schemas.openxmlformats.org/markup-compatibility/2006" xmlns:p14="http://schemas.microsoft.com/office/powerpoint/2010/main">
    <mc:Choice Requires="p14">
      <p:transition spd="slow" p14:dur="1500">
        <p:push dir="u"/>
        <p:sndAc>
          <p:stSnd>
            <p:snd r:embed="rId13" name="chimes.wav"/>
          </p:stSnd>
        </p:sndAc>
      </p:transition>
    </mc:Choice>
    <mc:Fallback xmlns="">
      <p:transition spd="slow">
        <p:push dir="u"/>
        <p:sndAc>
          <p:stSnd>
            <p:snd r:embed="rId14" name="chimes.wav"/>
          </p:stSnd>
        </p:sndAc>
      </p:transition>
    </mc:Fallback>
  </mc:AlternateContent>
  <p:hf hdr="0" dt="0"/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1916832"/>
            <a:ext cx="7883366" cy="1812180"/>
          </a:xfrm>
          <a:solidFill>
            <a:schemeClr val="accent2">
              <a:lumMod val="60000"/>
              <a:lumOff val="40000"/>
            </a:schemeClr>
          </a:solidFill>
          <a:ln w="57150">
            <a:solidFill>
              <a:schemeClr val="bg1"/>
            </a:solidFill>
          </a:ln>
        </p:spPr>
        <p:txBody>
          <a:bodyPr anchor="ctr">
            <a:normAutofit/>
          </a:bodyPr>
          <a:lstStyle/>
          <a:p>
            <a:r>
              <a:rPr lang="af-ZA" sz="6000" dirty="0">
                <a:solidFill>
                  <a:srgbClr val="000000"/>
                </a:solidFill>
              </a:rPr>
              <a:t>Verkleinwoorde</a:t>
            </a:r>
            <a:endParaRPr lang="en-ZA" sz="1200" dirty="0"/>
          </a:p>
        </p:txBody>
      </p:sp>
    </p:spTree>
    <p:extLst>
      <p:ext uri="{BB962C8B-B14F-4D97-AF65-F5344CB8AC3E}">
        <p14:creationId xmlns:p14="http://schemas.microsoft.com/office/powerpoint/2010/main" val="2247836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sh dir="u"/>
        <p:sndAc>
          <p:stSnd>
            <p:snd r:embed="rId2" name="chimes.wav"/>
          </p:stSnd>
        </p:sndAc>
      </p:transition>
    </mc:Choice>
    <mc:Fallback xmlns="">
      <p:transition spd="slow">
        <p:push dir="u"/>
        <p:sndAc>
          <p:stSnd>
            <p:snd r:embed="rId3" name="chimes.wav"/>
          </p:stSnd>
        </p:sndAc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5"/>
          <p:cNvSpPr>
            <a:spLocks noGrp="1" noChangeArrowheads="1"/>
          </p:cNvSpPr>
          <p:nvPr>
            <p:ph type="title"/>
          </p:nvPr>
        </p:nvSpPr>
        <p:spPr>
          <a:solidFill>
            <a:schemeClr val="bg2">
              <a:lumMod val="75000"/>
            </a:schemeClr>
          </a:solidFill>
        </p:spPr>
        <p:txBody>
          <a:bodyPr>
            <a:normAutofit fontScale="90000"/>
          </a:bodyPr>
          <a:lstStyle/>
          <a:p>
            <a:pPr eaLnBrk="1" hangingPunct="1"/>
            <a:r>
              <a:rPr lang="af-ZA" sz="5400" dirty="0">
                <a:solidFill>
                  <a:schemeClr val="tx1"/>
                </a:solidFill>
              </a:rPr>
              <a:t>Verkleinwoorde: -pie</a:t>
            </a:r>
          </a:p>
        </p:txBody>
      </p:sp>
      <p:sp>
        <p:nvSpPr>
          <p:cNvPr id="30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55FC40F-21A7-421E-91AD-AE2D1101C13C}" type="slidenum">
              <a:rPr lang="af-ZA" smtClean="0"/>
              <a:pPr eaLnBrk="1" hangingPunct="1"/>
              <a:t>2</a:t>
            </a:fld>
            <a:endParaRPr lang="af-ZA"/>
          </a:p>
        </p:txBody>
      </p:sp>
      <p:sp>
        <p:nvSpPr>
          <p:cNvPr id="2112" name="Text Box 64"/>
          <p:cNvSpPr txBox="1">
            <a:spLocks noChangeArrowheads="1"/>
          </p:cNvSpPr>
          <p:nvPr/>
        </p:nvSpPr>
        <p:spPr bwMode="auto">
          <a:xfrm>
            <a:off x="1484099" y="1724613"/>
            <a:ext cx="2447925" cy="70788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af-ZA" sz="2000" i="1"/>
              <a:t>Kort vokale + eindig </a:t>
            </a:r>
          </a:p>
          <a:p>
            <a:pPr eaLnBrk="1" hangingPunct="1">
              <a:spcBef>
                <a:spcPts val="0"/>
              </a:spcBef>
            </a:pPr>
            <a:r>
              <a:rPr lang="af-ZA" sz="2000" i="1"/>
              <a:t>op k, p, g en s</a:t>
            </a:r>
          </a:p>
        </p:txBody>
      </p:sp>
      <p:sp>
        <p:nvSpPr>
          <p:cNvPr id="2113" name="Text Box 65"/>
          <p:cNvSpPr txBox="1">
            <a:spLocks noChangeArrowheads="1"/>
          </p:cNvSpPr>
          <p:nvPr/>
        </p:nvSpPr>
        <p:spPr bwMode="auto">
          <a:xfrm>
            <a:off x="1484099" y="3475113"/>
            <a:ext cx="2447925" cy="707886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f-ZA" sz="2000" dirty="0"/>
              <a:t>Tweeling vokaal of  2 lettergrepe + m</a:t>
            </a:r>
          </a:p>
        </p:txBody>
      </p:sp>
      <p:sp>
        <p:nvSpPr>
          <p:cNvPr id="3079" name="Line 66"/>
          <p:cNvSpPr>
            <a:spLocks noChangeShapeType="1"/>
          </p:cNvSpPr>
          <p:nvPr/>
        </p:nvSpPr>
        <p:spPr bwMode="auto">
          <a:xfrm flipV="1">
            <a:off x="772684" y="1989138"/>
            <a:ext cx="711413" cy="115439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ZA"/>
          </a:p>
        </p:txBody>
      </p:sp>
      <p:sp>
        <p:nvSpPr>
          <p:cNvPr id="3080" name="Line 67"/>
          <p:cNvSpPr>
            <a:spLocks noChangeShapeType="1"/>
          </p:cNvSpPr>
          <p:nvPr/>
        </p:nvSpPr>
        <p:spPr bwMode="auto">
          <a:xfrm flipV="1">
            <a:off x="1168765" y="2989662"/>
            <a:ext cx="327107" cy="629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ZA"/>
          </a:p>
        </p:txBody>
      </p:sp>
      <p:sp>
        <p:nvSpPr>
          <p:cNvPr id="2116" name="Text Box 68"/>
          <p:cNvSpPr txBox="1">
            <a:spLocks noChangeArrowheads="1"/>
          </p:cNvSpPr>
          <p:nvPr/>
        </p:nvSpPr>
        <p:spPr bwMode="auto">
          <a:xfrm>
            <a:off x="4643438" y="1676469"/>
            <a:ext cx="3744912" cy="70788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af-ZA" sz="2000" b="1" dirty="0"/>
              <a:t>Groep 3: </a:t>
            </a:r>
          </a:p>
          <a:p>
            <a:pPr algn="ctr" eaLnBrk="1" hangingPunct="1">
              <a:spcBef>
                <a:spcPts val="0"/>
              </a:spcBef>
            </a:pPr>
            <a:r>
              <a:rPr lang="af-ZA" sz="2000" b="1" dirty="0"/>
              <a:t>verdubbel eindkonsonant</a:t>
            </a:r>
          </a:p>
        </p:txBody>
      </p:sp>
      <p:sp>
        <p:nvSpPr>
          <p:cNvPr id="2118" name="Line 70"/>
          <p:cNvSpPr>
            <a:spLocks noChangeShapeType="1"/>
          </p:cNvSpPr>
          <p:nvPr/>
        </p:nvSpPr>
        <p:spPr bwMode="auto">
          <a:xfrm flipV="1">
            <a:off x="3924300" y="1989138"/>
            <a:ext cx="719138" cy="4127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ZA"/>
          </a:p>
        </p:txBody>
      </p:sp>
      <p:sp>
        <p:nvSpPr>
          <p:cNvPr id="2122" name="Text Box 74"/>
          <p:cNvSpPr txBox="1">
            <a:spLocks noChangeArrowheads="1"/>
          </p:cNvSpPr>
          <p:nvPr/>
        </p:nvSpPr>
        <p:spPr bwMode="auto">
          <a:xfrm>
            <a:off x="4714844" y="3619011"/>
            <a:ext cx="3671887" cy="40011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af-ZA" sz="2000" b="1" dirty="0"/>
              <a:t>Basis + pie</a:t>
            </a:r>
          </a:p>
        </p:txBody>
      </p:sp>
      <p:sp>
        <p:nvSpPr>
          <p:cNvPr id="2123" name="Line 75"/>
          <p:cNvSpPr>
            <a:spLocks noChangeShapeType="1"/>
          </p:cNvSpPr>
          <p:nvPr/>
        </p:nvSpPr>
        <p:spPr bwMode="auto">
          <a:xfrm>
            <a:off x="3922681" y="3829056"/>
            <a:ext cx="7921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ZA"/>
          </a:p>
        </p:txBody>
      </p:sp>
      <p:sp>
        <p:nvSpPr>
          <p:cNvPr id="2124" name="Text Box 76"/>
          <p:cNvSpPr txBox="1">
            <a:spLocks noChangeArrowheads="1"/>
          </p:cNvSpPr>
          <p:nvPr/>
        </p:nvSpPr>
        <p:spPr bwMode="auto">
          <a:xfrm>
            <a:off x="647700" y="5282765"/>
            <a:ext cx="7848600" cy="861774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af-ZA" sz="2000" dirty="0"/>
              <a:t>Kop </a:t>
            </a:r>
            <a:r>
              <a:rPr lang="af-ZA" sz="2000" dirty="0">
                <a:sym typeface="Wingdings" pitchFamily="2" charset="2"/>
              </a:rPr>
              <a:t> kop</a:t>
            </a:r>
            <a:r>
              <a:rPr lang="af-ZA" sz="2000" b="1" dirty="0">
                <a:solidFill>
                  <a:srgbClr val="FF3300"/>
                </a:solidFill>
                <a:sym typeface="Wingdings" pitchFamily="2" charset="2"/>
              </a:rPr>
              <a:t>pie</a:t>
            </a:r>
            <a:r>
              <a:rPr lang="af-ZA" sz="2000" dirty="0">
                <a:sym typeface="Wingdings" pitchFamily="2" charset="2"/>
              </a:rPr>
              <a:t>	bek  bek</a:t>
            </a:r>
            <a:r>
              <a:rPr lang="af-ZA" sz="2000" b="1" dirty="0">
                <a:solidFill>
                  <a:srgbClr val="FF3300"/>
                </a:solidFill>
                <a:sym typeface="Wingdings" pitchFamily="2" charset="2"/>
              </a:rPr>
              <a:t>kie</a:t>
            </a:r>
            <a:r>
              <a:rPr lang="af-ZA" sz="2000" dirty="0">
                <a:sym typeface="Wingdings" pitchFamily="2" charset="2"/>
              </a:rPr>
              <a:t>	rug  rug</a:t>
            </a:r>
            <a:r>
              <a:rPr lang="af-ZA" sz="2000" b="1" dirty="0">
                <a:solidFill>
                  <a:srgbClr val="FF3300"/>
                </a:solidFill>
                <a:sym typeface="Wingdings" pitchFamily="2" charset="2"/>
              </a:rPr>
              <a:t>gie</a:t>
            </a:r>
            <a:r>
              <a:rPr lang="af-ZA" sz="2000" dirty="0">
                <a:sym typeface="Wingdings" pitchFamily="2" charset="2"/>
              </a:rPr>
              <a:t> 	</a:t>
            </a:r>
            <a:r>
              <a:rPr lang="af-ZA" sz="2000" b="1" dirty="0"/>
              <a:t>Aa</a:t>
            </a:r>
            <a:r>
              <a:rPr lang="af-ZA" sz="2000" dirty="0"/>
              <a:t>p </a:t>
            </a:r>
            <a:r>
              <a:rPr lang="af-ZA" sz="2000" dirty="0">
                <a:sym typeface="Wingdings" pitchFamily="2" charset="2"/>
              </a:rPr>
              <a:t> ap</a:t>
            </a:r>
            <a:r>
              <a:rPr lang="af-ZA" sz="2000" b="1" dirty="0">
                <a:solidFill>
                  <a:srgbClr val="FF3300"/>
                </a:solidFill>
                <a:sym typeface="Wingdings" pitchFamily="2" charset="2"/>
              </a:rPr>
              <a:t>ie</a:t>
            </a:r>
            <a:r>
              <a:rPr lang="af-ZA" sz="2000" dirty="0">
                <a:sym typeface="Wingdings" pitchFamily="2" charset="2"/>
              </a:rPr>
              <a:t>	</a:t>
            </a:r>
          </a:p>
          <a:p>
            <a:pPr algn="ctr" eaLnBrk="1" hangingPunct="1">
              <a:spcBef>
                <a:spcPct val="50000"/>
              </a:spcBef>
            </a:pPr>
            <a:r>
              <a:rPr lang="af-ZA" sz="2000" dirty="0">
                <a:sym typeface="Wingdings" pitchFamily="2" charset="2"/>
              </a:rPr>
              <a:t>neus  neus</a:t>
            </a:r>
            <a:r>
              <a:rPr lang="af-ZA" sz="2000" b="1" dirty="0">
                <a:solidFill>
                  <a:srgbClr val="FF3300"/>
                </a:solidFill>
                <a:sym typeface="Wingdings" pitchFamily="2" charset="2"/>
              </a:rPr>
              <a:t>ie</a:t>
            </a:r>
            <a:r>
              <a:rPr lang="af-ZA" sz="2000" dirty="0">
                <a:sym typeface="Wingdings" pitchFamily="2" charset="2"/>
              </a:rPr>
              <a:t>      broek  broek</a:t>
            </a:r>
            <a:r>
              <a:rPr lang="af-ZA" sz="2000" b="1" dirty="0">
                <a:solidFill>
                  <a:srgbClr val="FF3300"/>
                </a:solidFill>
                <a:sym typeface="Wingdings" pitchFamily="2" charset="2"/>
              </a:rPr>
              <a:t>ie</a:t>
            </a:r>
            <a:r>
              <a:rPr lang="af-ZA" sz="2000" dirty="0">
                <a:sym typeface="Wingdings" pitchFamily="2" charset="2"/>
              </a:rPr>
              <a:t>	       r</a:t>
            </a:r>
            <a:r>
              <a:rPr lang="af-ZA" sz="2000" b="1" dirty="0">
                <a:sym typeface="Wingdings" pitchFamily="2" charset="2"/>
              </a:rPr>
              <a:t>oo</a:t>
            </a:r>
            <a:r>
              <a:rPr lang="af-ZA" sz="2000" dirty="0">
                <a:sym typeface="Wingdings" pitchFamily="2" charset="2"/>
              </a:rPr>
              <a:t>k  rok</a:t>
            </a:r>
            <a:r>
              <a:rPr lang="af-ZA" sz="2000" b="1" dirty="0">
                <a:solidFill>
                  <a:srgbClr val="FF3300"/>
                </a:solidFill>
                <a:sym typeface="Wingdings" pitchFamily="2" charset="2"/>
              </a:rPr>
              <a:t>ie</a:t>
            </a:r>
            <a:endParaRPr lang="af-ZA" sz="2000" b="1" dirty="0">
              <a:solidFill>
                <a:srgbClr val="FF3300"/>
              </a:solidFill>
            </a:endParaRPr>
          </a:p>
        </p:txBody>
      </p:sp>
      <p:sp>
        <p:nvSpPr>
          <p:cNvPr id="16" name="Rectangle 17"/>
          <p:cNvSpPr>
            <a:spLocks noChangeArrowheads="1"/>
          </p:cNvSpPr>
          <p:nvPr/>
        </p:nvSpPr>
        <p:spPr bwMode="auto">
          <a:xfrm>
            <a:off x="376364" y="336345"/>
            <a:ext cx="8229600" cy="1143000"/>
          </a:xfrm>
          <a:prstGeom prst="rect">
            <a:avLst/>
          </a:prstGeom>
          <a:solidFill>
            <a:schemeClr val="bg2">
              <a:lumMod val="75000"/>
            </a:schemeClr>
          </a:solidFill>
          <a:ln w="76200">
            <a:solidFill>
              <a:schemeClr val="bg1"/>
            </a:solidFill>
          </a:ln>
        </p:spPr>
        <p:txBody>
          <a:bodyPr anchor="ctr"/>
          <a:lstStyle/>
          <a:p>
            <a:pPr algn="ctr"/>
            <a:r>
              <a:rPr lang="af-ZA" sz="5400" dirty="0"/>
              <a:t>Verkleinwoorde: -pie</a:t>
            </a:r>
          </a:p>
        </p:txBody>
      </p:sp>
      <p:sp>
        <p:nvSpPr>
          <p:cNvPr id="2111" name="Text Box 63"/>
          <p:cNvSpPr txBox="1">
            <a:spLocks noChangeArrowheads="1"/>
          </p:cNvSpPr>
          <p:nvPr/>
        </p:nvSpPr>
        <p:spPr bwMode="auto">
          <a:xfrm>
            <a:off x="303579" y="3143534"/>
            <a:ext cx="865187" cy="830997"/>
          </a:xfrm>
          <a:prstGeom prst="rect">
            <a:avLst/>
          </a:prstGeom>
          <a:solidFill>
            <a:srgbClr val="3DECF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f-ZA" sz="4800" dirty="0"/>
              <a:t>-ie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af-ZA"/>
              <a:t>Kopiereg (C) M. Swanepoel 2010</a:t>
            </a:r>
          </a:p>
        </p:txBody>
      </p:sp>
      <p:sp>
        <p:nvSpPr>
          <p:cNvPr id="18" name="Text Box 19"/>
          <p:cNvSpPr txBox="1">
            <a:spLocks noChangeArrowheads="1"/>
          </p:cNvSpPr>
          <p:nvPr/>
        </p:nvSpPr>
        <p:spPr bwMode="auto">
          <a:xfrm>
            <a:off x="1484099" y="2794347"/>
            <a:ext cx="2447925" cy="40011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f-ZA" sz="2000" i="1" dirty="0"/>
              <a:t>Tweeling vokale</a:t>
            </a:r>
          </a:p>
        </p:txBody>
      </p:sp>
      <p:sp>
        <p:nvSpPr>
          <p:cNvPr id="19" name="Text Box 23"/>
          <p:cNvSpPr txBox="1">
            <a:spLocks noChangeArrowheads="1"/>
          </p:cNvSpPr>
          <p:nvPr/>
        </p:nvSpPr>
        <p:spPr bwMode="auto">
          <a:xfrm>
            <a:off x="4627991" y="2635718"/>
            <a:ext cx="3744912" cy="70788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af-ZA" sz="2000" b="1" dirty="0"/>
              <a:t>Groep 2: </a:t>
            </a:r>
          </a:p>
          <a:p>
            <a:pPr algn="ctr" eaLnBrk="1" hangingPunct="1">
              <a:spcBef>
                <a:spcPts val="0"/>
              </a:spcBef>
            </a:pPr>
            <a:r>
              <a:rPr lang="af-ZA" sz="2000" b="1" dirty="0"/>
              <a:t>Een vokaal val weg + -ie</a:t>
            </a:r>
          </a:p>
        </p:txBody>
      </p:sp>
      <p:sp>
        <p:nvSpPr>
          <p:cNvPr id="21" name="Line 75"/>
          <p:cNvSpPr>
            <a:spLocks noChangeShapeType="1"/>
          </p:cNvSpPr>
          <p:nvPr/>
        </p:nvSpPr>
        <p:spPr bwMode="auto">
          <a:xfrm flipV="1">
            <a:off x="3920248" y="2989661"/>
            <a:ext cx="695967" cy="145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ZA"/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1504147" y="4400662"/>
            <a:ext cx="2447925" cy="707886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f-ZA" sz="2000" i="1" dirty="0"/>
              <a:t>Gemengde vokale of 2 konsonante</a:t>
            </a:r>
          </a:p>
        </p:txBody>
      </p:sp>
      <p:sp>
        <p:nvSpPr>
          <p:cNvPr id="23" name="Text Box 27"/>
          <p:cNvSpPr txBox="1">
            <a:spLocks noChangeArrowheads="1"/>
          </p:cNvSpPr>
          <p:nvPr/>
        </p:nvSpPr>
        <p:spPr bwMode="auto">
          <a:xfrm>
            <a:off x="4772453" y="4512211"/>
            <a:ext cx="3600450" cy="40011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af-ZA" sz="2000" b="1" dirty="0"/>
              <a:t>Groep 1:  + -ie</a:t>
            </a:r>
          </a:p>
        </p:txBody>
      </p:sp>
      <p:sp>
        <p:nvSpPr>
          <p:cNvPr id="24" name="Line 75"/>
          <p:cNvSpPr>
            <a:spLocks noChangeShapeType="1"/>
          </p:cNvSpPr>
          <p:nvPr/>
        </p:nvSpPr>
        <p:spPr bwMode="auto">
          <a:xfrm>
            <a:off x="3952072" y="4731817"/>
            <a:ext cx="7921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ZA"/>
          </a:p>
        </p:txBody>
      </p:sp>
      <p:sp>
        <p:nvSpPr>
          <p:cNvPr id="25" name="Line 67"/>
          <p:cNvSpPr>
            <a:spLocks noChangeShapeType="1"/>
          </p:cNvSpPr>
          <p:nvPr/>
        </p:nvSpPr>
        <p:spPr bwMode="auto">
          <a:xfrm>
            <a:off x="1180543" y="3619010"/>
            <a:ext cx="303554" cy="28065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ZA"/>
          </a:p>
        </p:txBody>
      </p:sp>
      <p:sp>
        <p:nvSpPr>
          <p:cNvPr id="26" name="Line 67"/>
          <p:cNvSpPr>
            <a:spLocks noChangeShapeType="1"/>
          </p:cNvSpPr>
          <p:nvPr/>
        </p:nvSpPr>
        <p:spPr bwMode="auto">
          <a:xfrm>
            <a:off x="755650" y="3992647"/>
            <a:ext cx="700231" cy="73917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Z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sh dir="u"/>
        <p:sndAc>
          <p:stSnd>
            <p:snd r:embed="rId3" name="chimes.wav"/>
          </p:stSnd>
        </p:sndAc>
      </p:transition>
    </mc:Choice>
    <mc:Fallback xmlns="">
      <p:transition spd="slow">
        <p:push dir="u"/>
        <p:sndAc>
          <p:stSnd>
            <p:snd r:embed="rId4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2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2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2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2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12" grpId="0" animBg="1"/>
      <p:bldP spid="2113" grpId="0" animBg="1"/>
      <p:bldP spid="2116" grpId="0" animBg="1"/>
      <p:bldP spid="2118" grpId="0" animBg="1"/>
      <p:bldP spid="2122" grpId="0" animBg="1"/>
      <p:bldP spid="2123" grpId="0" animBg="1"/>
      <p:bldP spid="2124" grpId="0" animBg="1"/>
      <p:bldP spid="2111" grpId="0" animBg="1"/>
      <p:bldP spid="18" grpId="0" animBg="1"/>
      <p:bldP spid="19" grpId="0" animBg="1"/>
      <p:bldP spid="21" grpId="0" animBg="1"/>
      <p:bldP spid="22" grpId="0" animBg="1"/>
      <p:bldP spid="23" grpId="0" animBg="1"/>
      <p:bldP spid="2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BF8923E-1446-482E-A454-D8BFCBAC35D9}" type="slidenum">
              <a:rPr lang="af-ZA" smtClean="0"/>
              <a:pPr eaLnBrk="1" hangingPunct="1"/>
              <a:t>3</a:t>
            </a:fld>
            <a:endParaRPr lang="af-ZA"/>
          </a:p>
        </p:txBody>
      </p:sp>
      <p:sp>
        <p:nvSpPr>
          <p:cNvPr id="6161" name="Rectangle 17"/>
          <p:cNvSpPr>
            <a:spLocks noChangeArrowheads="1"/>
          </p:cNvSpPr>
          <p:nvPr/>
        </p:nvSpPr>
        <p:spPr bwMode="auto">
          <a:xfrm>
            <a:off x="468313" y="260350"/>
            <a:ext cx="8229600" cy="1143000"/>
          </a:xfrm>
          <a:prstGeom prst="rect">
            <a:avLst/>
          </a:prstGeom>
          <a:solidFill>
            <a:schemeClr val="bg2">
              <a:lumMod val="75000"/>
            </a:schemeClr>
          </a:solidFill>
          <a:ln w="76200">
            <a:solidFill>
              <a:schemeClr val="bg1"/>
            </a:solidFill>
          </a:ln>
        </p:spPr>
        <p:txBody>
          <a:bodyPr anchor="ctr"/>
          <a:lstStyle/>
          <a:p>
            <a:pPr algn="ctr"/>
            <a:r>
              <a:rPr lang="af-ZA" sz="5400" dirty="0"/>
              <a:t>Verkleinwoorde: -ie</a:t>
            </a:r>
          </a:p>
        </p:txBody>
      </p:sp>
      <p:sp>
        <p:nvSpPr>
          <p:cNvPr id="6163" name="Text Box 19"/>
          <p:cNvSpPr txBox="1">
            <a:spLocks noChangeArrowheads="1"/>
          </p:cNvSpPr>
          <p:nvPr/>
        </p:nvSpPr>
        <p:spPr bwMode="auto">
          <a:xfrm>
            <a:off x="1476375" y="2349500"/>
            <a:ext cx="244792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f-ZA" sz="2400" i="1" dirty="0"/>
              <a:t>Tweeling vokale</a:t>
            </a:r>
          </a:p>
        </p:txBody>
      </p:sp>
      <p:sp>
        <p:nvSpPr>
          <p:cNvPr id="6164" name="Text Box 20"/>
          <p:cNvSpPr txBox="1">
            <a:spLocks noChangeArrowheads="1"/>
          </p:cNvSpPr>
          <p:nvPr/>
        </p:nvSpPr>
        <p:spPr bwMode="auto">
          <a:xfrm>
            <a:off x="1476375" y="4292600"/>
            <a:ext cx="2447925" cy="1200329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f-ZA" sz="2400" i="1" dirty="0"/>
              <a:t>Gemengde vokale of 2 konsonante</a:t>
            </a:r>
          </a:p>
        </p:txBody>
      </p:sp>
      <p:sp>
        <p:nvSpPr>
          <p:cNvPr id="4103" name="Line 21"/>
          <p:cNvSpPr>
            <a:spLocks noChangeShapeType="1"/>
          </p:cNvSpPr>
          <p:nvPr/>
        </p:nvSpPr>
        <p:spPr bwMode="auto">
          <a:xfrm flipV="1">
            <a:off x="684213" y="2636838"/>
            <a:ext cx="792162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ZA"/>
          </a:p>
        </p:txBody>
      </p:sp>
      <p:sp>
        <p:nvSpPr>
          <p:cNvPr id="4104" name="Line 22"/>
          <p:cNvSpPr>
            <a:spLocks noChangeShapeType="1"/>
          </p:cNvSpPr>
          <p:nvPr/>
        </p:nvSpPr>
        <p:spPr bwMode="auto">
          <a:xfrm>
            <a:off x="611188" y="3573463"/>
            <a:ext cx="865187" cy="11509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ZA"/>
          </a:p>
        </p:txBody>
      </p:sp>
      <p:sp>
        <p:nvSpPr>
          <p:cNvPr id="6167" name="Text Box 23"/>
          <p:cNvSpPr txBox="1">
            <a:spLocks noChangeArrowheads="1"/>
          </p:cNvSpPr>
          <p:nvPr/>
        </p:nvSpPr>
        <p:spPr bwMode="auto">
          <a:xfrm>
            <a:off x="4643438" y="1844675"/>
            <a:ext cx="3744912" cy="8318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f-ZA" sz="2400"/>
              <a:t>Groep 2: Een vokaal val weg</a:t>
            </a:r>
          </a:p>
        </p:txBody>
      </p:sp>
      <p:sp>
        <p:nvSpPr>
          <p:cNvPr id="6168" name="Text Box 24"/>
          <p:cNvSpPr txBox="1">
            <a:spLocks noChangeArrowheads="1"/>
          </p:cNvSpPr>
          <p:nvPr/>
        </p:nvSpPr>
        <p:spPr bwMode="auto">
          <a:xfrm>
            <a:off x="4643438" y="2852738"/>
            <a:ext cx="3744912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f-ZA" sz="2400" dirty="0"/>
              <a:t>+ ie</a:t>
            </a:r>
          </a:p>
        </p:txBody>
      </p:sp>
      <p:sp>
        <p:nvSpPr>
          <p:cNvPr id="6169" name="Line 25"/>
          <p:cNvSpPr>
            <a:spLocks noChangeShapeType="1"/>
          </p:cNvSpPr>
          <p:nvPr/>
        </p:nvSpPr>
        <p:spPr bwMode="auto">
          <a:xfrm flipV="1">
            <a:off x="3924300" y="1989138"/>
            <a:ext cx="719138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ZA"/>
          </a:p>
        </p:txBody>
      </p:sp>
      <p:sp>
        <p:nvSpPr>
          <p:cNvPr id="6170" name="Line 26"/>
          <p:cNvSpPr>
            <a:spLocks noChangeShapeType="1"/>
          </p:cNvSpPr>
          <p:nvPr/>
        </p:nvSpPr>
        <p:spPr bwMode="auto">
          <a:xfrm>
            <a:off x="3851275" y="2708275"/>
            <a:ext cx="792163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ZA"/>
          </a:p>
        </p:txBody>
      </p:sp>
      <p:sp>
        <p:nvSpPr>
          <p:cNvPr id="6171" name="Text Box 27"/>
          <p:cNvSpPr txBox="1">
            <a:spLocks noChangeArrowheads="1"/>
          </p:cNvSpPr>
          <p:nvPr/>
        </p:nvSpPr>
        <p:spPr bwMode="auto">
          <a:xfrm>
            <a:off x="4772025" y="4349750"/>
            <a:ext cx="3600450" cy="8318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f-ZA" sz="2400" b="1"/>
              <a:t>Groep 1: Net verkleiningsvorm agter</a:t>
            </a:r>
          </a:p>
        </p:txBody>
      </p:sp>
      <p:sp>
        <p:nvSpPr>
          <p:cNvPr id="6172" name="Line 28"/>
          <p:cNvSpPr>
            <a:spLocks noChangeShapeType="1"/>
          </p:cNvSpPr>
          <p:nvPr/>
        </p:nvSpPr>
        <p:spPr bwMode="auto">
          <a:xfrm>
            <a:off x="3924300" y="4581525"/>
            <a:ext cx="7921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ZA"/>
          </a:p>
        </p:txBody>
      </p:sp>
      <p:sp>
        <p:nvSpPr>
          <p:cNvPr id="6173" name="Text Box 29"/>
          <p:cNvSpPr txBox="1">
            <a:spLocks noChangeArrowheads="1"/>
          </p:cNvSpPr>
          <p:nvPr/>
        </p:nvSpPr>
        <p:spPr bwMode="auto">
          <a:xfrm>
            <a:off x="755650" y="5373216"/>
            <a:ext cx="7848600" cy="103346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af-ZA" sz="2400" b="1" dirty="0"/>
              <a:t>Aa</a:t>
            </a:r>
            <a:r>
              <a:rPr lang="af-ZA" sz="2400" dirty="0"/>
              <a:t>p </a:t>
            </a:r>
            <a:r>
              <a:rPr lang="af-ZA" sz="2400" dirty="0">
                <a:sym typeface="Wingdings" pitchFamily="2" charset="2"/>
              </a:rPr>
              <a:t> ap</a:t>
            </a:r>
            <a:r>
              <a:rPr lang="af-ZA" sz="2400" b="1" dirty="0">
                <a:solidFill>
                  <a:srgbClr val="FF3300"/>
                </a:solidFill>
                <a:sym typeface="Wingdings" pitchFamily="2" charset="2"/>
              </a:rPr>
              <a:t>ie</a:t>
            </a:r>
            <a:r>
              <a:rPr lang="af-ZA" sz="2400" dirty="0">
                <a:sym typeface="Wingdings" pitchFamily="2" charset="2"/>
              </a:rPr>
              <a:t>	neus  neus</a:t>
            </a:r>
            <a:r>
              <a:rPr lang="af-ZA" sz="2400" b="1" dirty="0">
                <a:solidFill>
                  <a:srgbClr val="FF3300"/>
                </a:solidFill>
                <a:sym typeface="Wingdings" pitchFamily="2" charset="2"/>
              </a:rPr>
              <a:t>ie</a:t>
            </a:r>
            <a:r>
              <a:rPr lang="af-ZA" sz="2400" dirty="0">
                <a:sym typeface="Wingdings" pitchFamily="2" charset="2"/>
              </a:rPr>
              <a:t> </a:t>
            </a:r>
          </a:p>
          <a:p>
            <a:pPr algn="ctr" eaLnBrk="1" hangingPunct="1">
              <a:spcBef>
                <a:spcPct val="50000"/>
              </a:spcBef>
            </a:pPr>
            <a:r>
              <a:rPr lang="af-ZA" sz="2400" dirty="0">
                <a:sym typeface="Wingdings" pitchFamily="2" charset="2"/>
              </a:rPr>
              <a:t>broek  broek</a:t>
            </a:r>
            <a:r>
              <a:rPr lang="af-ZA" sz="2400" b="1" dirty="0">
                <a:solidFill>
                  <a:srgbClr val="FF3300"/>
                </a:solidFill>
                <a:sym typeface="Wingdings" pitchFamily="2" charset="2"/>
              </a:rPr>
              <a:t>ie</a:t>
            </a:r>
            <a:r>
              <a:rPr lang="af-ZA" sz="2400" dirty="0">
                <a:sym typeface="Wingdings" pitchFamily="2" charset="2"/>
              </a:rPr>
              <a:t>	r</a:t>
            </a:r>
            <a:r>
              <a:rPr lang="af-ZA" sz="2400" b="1" dirty="0">
                <a:sym typeface="Wingdings" pitchFamily="2" charset="2"/>
              </a:rPr>
              <a:t>oo</a:t>
            </a:r>
            <a:r>
              <a:rPr lang="af-ZA" sz="2400" dirty="0">
                <a:sym typeface="Wingdings" pitchFamily="2" charset="2"/>
              </a:rPr>
              <a:t>k  rok</a:t>
            </a:r>
            <a:r>
              <a:rPr lang="af-ZA" sz="2400" b="1" dirty="0">
                <a:solidFill>
                  <a:srgbClr val="FF3300"/>
                </a:solidFill>
                <a:sym typeface="Wingdings" pitchFamily="2" charset="2"/>
              </a:rPr>
              <a:t>ie</a:t>
            </a:r>
            <a:endParaRPr lang="af-ZA" sz="2400" b="1" dirty="0">
              <a:solidFill>
                <a:srgbClr val="FF3300"/>
              </a:solidFill>
            </a:endParaRPr>
          </a:p>
        </p:txBody>
      </p:sp>
      <p:sp>
        <p:nvSpPr>
          <p:cNvPr id="6162" name="Text Box 18"/>
          <p:cNvSpPr txBox="1">
            <a:spLocks noChangeArrowheads="1"/>
          </p:cNvSpPr>
          <p:nvPr/>
        </p:nvSpPr>
        <p:spPr bwMode="auto">
          <a:xfrm>
            <a:off x="250825" y="3141663"/>
            <a:ext cx="865188" cy="830997"/>
          </a:xfrm>
          <a:prstGeom prst="rect">
            <a:avLst/>
          </a:prstGeom>
          <a:solidFill>
            <a:srgbClr val="EEDA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f-ZA" sz="4800" dirty="0"/>
              <a:t>-ie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af-ZA"/>
              <a:t>Kopiereg (C) M. Swanepoel 2010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sh dir="u"/>
        <p:sndAc>
          <p:stSnd>
            <p:snd r:embed="rId3" name="chimes.wav"/>
          </p:stSnd>
        </p:sndAc>
      </p:transition>
    </mc:Choice>
    <mc:Fallback xmlns="">
      <p:transition spd="slow">
        <p:push dir="u"/>
        <p:sndAc>
          <p:stSnd>
            <p:snd r:embed="rId4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6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6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6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6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6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6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6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6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6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3" grpId="0" animBg="1"/>
      <p:bldP spid="6164" grpId="0" animBg="1"/>
      <p:bldP spid="6167" grpId="0" animBg="1"/>
      <p:bldP spid="6168" grpId="0" animBg="1"/>
      <p:bldP spid="6169" grpId="0" animBg="1"/>
      <p:bldP spid="6170" grpId="0" animBg="1"/>
      <p:bldP spid="6171" grpId="0" animBg="1"/>
      <p:bldP spid="6172" grpId="0" animBg="1"/>
      <p:bldP spid="6173" grpId="0" animBg="1"/>
      <p:bldP spid="616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6AEF276-A5ED-4CBF-B3EB-93F4AA1D206E}" type="slidenum">
              <a:rPr lang="af-ZA" smtClean="0"/>
              <a:pPr eaLnBrk="1" hangingPunct="1"/>
              <a:t>4</a:t>
            </a:fld>
            <a:endParaRPr lang="af-ZA"/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solidFill>
            <a:schemeClr val="bg2">
              <a:lumMod val="75000"/>
            </a:schemeClr>
          </a:solidFill>
          <a:ln w="76200">
            <a:solidFill>
              <a:schemeClr val="bg1"/>
            </a:solidFill>
          </a:ln>
        </p:spPr>
        <p:txBody>
          <a:bodyPr anchor="ctr"/>
          <a:lstStyle/>
          <a:p>
            <a:pPr algn="ctr"/>
            <a:r>
              <a:rPr lang="af-ZA" sz="5400" dirty="0"/>
              <a:t>Verkleinwoorde: -etjie</a:t>
            </a:r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971601" y="4032644"/>
            <a:ext cx="3384374" cy="769441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af-ZA" sz="2200" i="1" noProof="1"/>
              <a:t>Een lettergeep + wat eindig op -ing, -ang, -ong</a:t>
            </a:r>
          </a:p>
        </p:txBody>
      </p:sp>
      <p:sp>
        <p:nvSpPr>
          <p:cNvPr id="5127" name="Line 8"/>
          <p:cNvSpPr>
            <a:spLocks noChangeShapeType="1"/>
          </p:cNvSpPr>
          <p:nvPr/>
        </p:nvSpPr>
        <p:spPr bwMode="auto">
          <a:xfrm flipH="1" flipV="1">
            <a:off x="2339749" y="2533793"/>
            <a:ext cx="2" cy="2737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ZA"/>
          </a:p>
        </p:txBody>
      </p:sp>
      <p:sp>
        <p:nvSpPr>
          <p:cNvPr id="5128" name="Line 9"/>
          <p:cNvSpPr>
            <a:spLocks noChangeShapeType="1"/>
          </p:cNvSpPr>
          <p:nvPr/>
        </p:nvSpPr>
        <p:spPr bwMode="auto">
          <a:xfrm>
            <a:off x="2339749" y="3576948"/>
            <a:ext cx="0" cy="45569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ZA"/>
          </a:p>
        </p:txBody>
      </p:sp>
      <p:sp>
        <p:nvSpPr>
          <p:cNvPr id="12298" name="Text Box 10"/>
          <p:cNvSpPr txBox="1">
            <a:spLocks noChangeArrowheads="1"/>
          </p:cNvSpPr>
          <p:nvPr/>
        </p:nvSpPr>
        <p:spPr bwMode="auto">
          <a:xfrm>
            <a:off x="4643438" y="1789725"/>
            <a:ext cx="3744912" cy="10156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af-ZA" sz="2000" b="1" noProof="1"/>
              <a:t>Groep 3: </a:t>
            </a:r>
          </a:p>
          <a:p>
            <a:pPr algn="ctr" eaLnBrk="1" hangingPunct="1">
              <a:spcBef>
                <a:spcPts val="0"/>
              </a:spcBef>
            </a:pPr>
            <a:r>
              <a:rPr lang="af-ZA" sz="2000" b="1" noProof="1"/>
              <a:t>verdubbel eindkonsonant</a:t>
            </a:r>
          </a:p>
          <a:p>
            <a:pPr algn="ctr" eaLnBrk="1" hangingPunct="1">
              <a:spcBef>
                <a:spcPts val="0"/>
              </a:spcBef>
            </a:pPr>
            <a:r>
              <a:rPr lang="af-ZA" sz="2000" b="1" noProof="1"/>
              <a:t>+  -etjie</a:t>
            </a:r>
          </a:p>
        </p:txBody>
      </p:sp>
      <p:sp>
        <p:nvSpPr>
          <p:cNvPr id="12300" name="Line 12"/>
          <p:cNvSpPr>
            <a:spLocks noChangeShapeType="1"/>
          </p:cNvSpPr>
          <p:nvPr/>
        </p:nvSpPr>
        <p:spPr bwMode="auto">
          <a:xfrm flipV="1">
            <a:off x="4139952" y="1873334"/>
            <a:ext cx="503486" cy="25952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ZA"/>
          </a:p>
        </p:txBody>
      </p:sp>
      <p:sp>
        <p:nvSpPr>
          <p:cNvPr id="12302" name="Text Box 14"/>
          <p:cNvSpPr txBox="1">
            <a:spLocks noChangeArrowheads="1"/>
          </p:cNvSpPr>
          <p:nvPr/>
        </p:nvSpPr>
        <p:spPr bwMode="auto">
          <a:xfrm>
            <a:off x="4738164" y="4211479"/>
            <a:ext cx="3671887" cy="4308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af-ZA" sz="2200" dirty="0"/>
              <a:t>Basis + </a:t>
            </a:r>
            <a:r>
              <a:rPr lang="af-ZA" sz="2200" b="1" dirty="0"/>
              <a:t>-etjie</a:t>
            </a:r>
          </a:p>
        </p:txBody>
      </p:sp>
      <p:sp>
        <p:nvSpPr>
          <p:cNvPr id="12303" name="Line 15"/>
          <p:cNvSpPr>
            <a:spLocks noChangeShapeType="1"/>
          </p:cNvSpPr>
          <p:nvPr/>
        </p:nvSpPr>
        <p:spPr bwMode="auto">
          <a:xfrm flipV="1">
            <a:off x="4355975" y="4428510"/>
            <a:ext cx="360488" cy="860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ZA"/>
          </a:p>
        </p:txBody>
      </p:sp>
      <p:sp>
        <p:nvSpPr>
          <p:cNvPr id="12304" name="Text Box 16"/>
          <p:cNvSpPr txBox="1">
            <a:spLocks noChangeArrowheads="1"/>
          </p:cNvSpPr>
          <p:nvPr/>
        </p:nvSpPr>
        <p:spPr bwMode="auto">
          <a:xfrm>
            <a:off x="727070" y="5025922"/>
            <a:ext cx="7848600" cy="1015663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af-ZA" sz="2000" dirty="0"/>
              <a:t>	Ba</a:t>
            </a:r>
            <a:r>
              <a:rPr lang="af-ZA" sz="2000" b="1" dirty="0"/>
              <a:t>l</a:t>
            </a:r>
            <a:r>
              <a:rPr lang="af-ZA" sz="2000" dirty="0"/>
              <a:t> </a:t>
            </a:r>
            <a:r>
              <a:rPr lang="af-ZA" sz="2000" dirty="0">
                <a:sym typeface="Wingdings" pitchFamily="2" charset="2"/>
              </a:rPr>
              <a:t> ba</a:t>
            </a:r>
            <a:r>
              <a:rPr lang="af-ZA" sz="2000" b="1" dirty="0">
                <a:solidFill>
                  <a:srgbClr val="FF3300"/>
                </a:solidFill>
                <a:sym typeface="Wingdings" pitchFamily="2" charset="2"/>
              </a:rPr>
              <a:t>ll</a:t>
            </a:r>
            <a:r>
              <a:rPr lang="af-ZA" sz="2000" dirty="0">
                <a:sym typeface="Wingdings" pitchFamily="2" charset="2"/>
              </a:rPr>
              <a:t>etjie		ma</a:t>
            </a:r>
            <a:r>
              <a:rPr lang="af-ZA" sz="2000" b="1" dirty="0">
                <a:sym typeface="Wingdings" pitchFamily="2" charset="2"/>
              </a:rPr>
              <a:t>n </a:t>
            </a:r>
            <a:r>
              <a:rPr lang="af-ZA" sz="2000" dirty="0">
                <a:sym typeface="Wingdings" pitchFamily="2" charset="2"/>
              </a:rPr>
              <a:t> ma</a:t>
            </a:r>
            <a:r>
              <a:rPr lang="af-ZA" sz="2000" b="1" dirty="0">
                <a:solidFill>
                  <a:srgbClr val="FF3300"/>
                </a:solidFill>
                <a:sym typeface="Wingdings" pitchFamily="2" charset="2"/>
              </a:rPr>
              <a:t>nn</a:t>
            </a:r>
            <a:r>
              <a:rPr lang="af-ZA" sz="2000" dirty="0">
                <a:sym typeface="Wingdings" pitchFamily="2" charset="2"/>
              </a:rPr>
              <a:t>etjie	</a:t>
            </a:r>
          </a:p>
          <a:p>
            <a:pPr algn="ctr" eaLnBrk="1" hangingPunct="1">
              <a:spcBef>
                <a:spcPts val="0"/>
              </a:spcBef>
            </a:pPr>
            <a:r>
              <a:rPr lang="af-ZA" sz="2000" dirty="0">
                <a:sym typeface="Wingdings" pitchFamily="2" charset="2"/>
              </a:rPr>
              <a:t>ste</a:t>
            </a:r>
            <a:r>
              <a:rPr lang="af-ZA" sz="2000" b="1" dirty="0">
                <a:sym typeface="Wingdings" pitchFamily="2" charset="2"/>
              </a:rPr>
              <a:t>r</a:t>
            </a:r>
            <a:r>
              <a:rPr lang="af-ZA" sz="2000" dirty="0">
                <a:sym typeface="Wingdings" pitchFamily="2" charset="2"/>
              </a:rPr>
              <a:t>  ste</a:t>
            </a:r>
            <a:r>
              <a:rPr lang="af-ZA" sz="2000" b="1" dirty="0">
                <a:solidFill>
                  <a:srgbClr val="FF3300"/>
                </a:solidFill>
                <a:sym typeface="Wingdings" pitchFamily="2" charset="2"/>
              </a:rPr>
              <a:t>rr</a:t>
            </a:r>
            <a:r>
              <a:rPr lang="af-ZA" sz="2000" dirty="0">
                <a:sym typeface="Wingdings" pitchFamily="2" charset="2"/>
              </a:rPr>
              <a:t>etjie		so</a:t>
            </a:r>
            <a:r>
              <a:rPr lang="af-ZA" sz="2000" b="1" dirty="0">
                <a:sym typeface="Wingdings" pitchFamily="2" charset="2"/>
              </a:rPr>
              <a:t>m</a:t>
            </a:r>
            <a:r>
              <a:rPr lang="af-ZA" sz="2000" dirty="0">
                <a:sym typeface="Wingdings" pitchFamily="2" charset="2"/>
              </a:rPr>
              <a:t>  so</a:t>
            </a:r>
            <a:r>
              <a:rPr lang="af-ZA" sz="2000" b="1" dirty="0">
                <a:solidFill>
                  <a:srgbClr val="FF3300"/>
                </a:solidFill>
                <a:sym typeface="Wingdings" pitchFamily="2" charset="2"/>
              </a:rPr>
              <a:t>mm</a:t>
            </a:r>
            <a:r>
              <a:rPr lang="af-ZA" sz="2000" dirty="0">
                <a:sym typeface="Wingdings" pitchFamily="2" charset="2"/>
              </a:rPr>
              <a:t>etjie</a:t>
            </a:r>
          </a:p>
          <a:p>
            <a:pPr algn="ctr" eaLnBrk="1" hangingPunct="1">
              <a:spcBef>
                <a:spcPts val="0"/>
              </a:spcBef>
            </a:pPr>
            <a:r>
              <a:rPr lang="af-ZA" sz="2000" dirty="0">
                <a:sym typeface="Wingdings" pitchFamily="2" charset="2"/>
              </a:rPr>
              <a:t>R</a:t>
            </a:r>
            <a:r>
              <a:rPr lang="af-ZA" sz="2000" b="1" dirty="0">
                <a:sym typeface="Wingdings" pitchFamily="2" charset="2"/>
              </a:rPr>
              <a:t>ing</a:t>
            </a:r>
            <a:r>
              <a:rPr lang="af-ZA" sz="2000" dirty="0">
                <a:sym typeface="Wingdings" pitchFamily="2" charset="2"/>
              </a:rPr>
              <a:t>  ring</a:t>
            </a:r>
            <a:r>
              <a:rPr lang="af-ZA" sz="2000" b="1" dirty="0">
                <a:solidFill>
                  <a:srgbClr val="FF3300"/>
                </a:solidFill>
                <a:sym typeface="Wingdings" pitchFamily="2" charset="2"/>
              </a:rPr>
              <a:t>etjie</a:t>
            </a:r>
            <a:r>
              <a:rPr lang="af-ZA" sz="2000" dirty="0">
                <a:sym typeface="Wingdings" pitchFamily="2" charset="2"/>
              </a:rPr>
              <a:t>	Sl</a:t>
            </a:r>
            <a:r>
              <a:rPr lang="af-ZA" sz="2000" b="1" dirty="0">
                <a:sym typeface="Wingdings" pitchFamily="2" charset="2"/>
              </a:rPr>
              <a:t>ang</a:t>
            </a:r>
            <a:r>
              <a:rPr lang="af-ZA" sz="2000" dirty="0">
                <a:sym typeface="Wingdings" pitchFamily="2" charset="2"/>
              </a:rPr>
              <a:t>  slang</a:t>
            </a:r>
            <a:r>
              <a:rPr lang="af-ZA" sz="2000" b="1" dirty="0">
                <a:solidFill>
                  <a:srgbClr val="FF3300"/>
                </a:solidFill>
                <a:sym typeface="Wingdings" pitchFamily="2" charset="2"/>
              </a:rPr>
              <a:t>etjie</a:t>
            </a:r>
            <a:r>
              <a:rPr lang="af-ZA" sz="2000" dirty="0">
                <a:sym typeface="Wingdings" pitchFamily="2" charset="2"/>
              </a:rPr>
              <a:t>	l</a:t>
            </a:r>
            <a:r>
              <a:rPr lang="af-ZA" sz="2000" b="1" dirty="0">
                <a:sym typeface="Wingdings" pitchFamily="2" charset="2"/>
              </a:rPr>
              <a:t>ong</a:t>
            </a:r>
            <a:r>
              <a:rPr lang="af-ZA" sz="2000" dirty="0">
                <a:sym typeface="Wingdings" pitchFamily="2" charset="2"/>
              </a:rPr>
              <a:t>  long</a:t>
            </a:r>
            <a:r>
              <a:rPr lang="af-ZA" sz="2000" b="1" dirty="0">
                <a:solidFill>
                  <a:srgbClr val="FF3300"/>
                </a:solidFill>
                <a:sym typeface="Wingdings" pitchFamily="2" charset="2"/>
              </a:rPr>
              <a:t>etjie</a:t>
            </a:r>
            <a:r>
              <a:rPr lang="af-ZA" sz="2000" dirty="0">
                <a:sym typeface="Wingdings" pitchFamily="2" charset="2"/>
              </a:rPr>
              <a:t>    </a:t>
            </a:r>
            <a:endParaRPr lang="af-ZA" sz="2000" dirty="0"/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1476375" y="2807507"/>
            <a:ext cx="1647825" cy="769441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f-ZA" sz="4400" b="1" dirty="0"/>
              <a:t>-etjie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af-ZA" dirty="0"/>
              <a:t>Kopiereg (C) M. Swanepoel 2010</a:t>
            </a:r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971601" y="1789833"/>
            <a:ext cx="3168352" cy="76944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f-ZA" sz="2200" i="1" dirty="0"/>
              <a:t>Kort vokale + eindig op m, l, n, r.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sh dir="u"/>
        <p:sndAc>
          <p:stSnd>
            <p:snd r:embed="rId3" name="chimes.wav"/>
          </p:stSnd>
        </p:sndAc>
      </p:transition>
    </mc:Choice>
    <mc:Fallback xmlns="">
      <p:transition spd="slow">
        <p:push dir="u"/>
        <p:sndAc>
          <p:stSnd>
            <p:snd r:embed="rId4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2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12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5" grpId="0" animBg="1"/>
      <p:bldP spid="12298" grpId="0" animBg="1"/>
      <p:bldP spid="12300" grpId="0" animBg="1"/>
      <p:bldP spid="12302" grpId="0" animBg="1"/>
      <p:bldP spid="12303" grpId="0" animBg="1"/>
      <p:bldP spid="12304" grpId="0" animBg="1"/>
      <p:bldP spid="12293" grpId="0" animBg="1"/>
      <p:bldP spid="1229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F82CF5D-209A-4BFD-BDDF-236F3F302AF6}" type="slidenum">
              <a:rPr lang="af-ZA" smtClean="0"/>
              <a:pPr eaLnBrk="1" hangingPunct="1"/>
              <a:t>5</a:t>
            </a:fld>
            <a:endParaRPr lang="af-ZA"/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468313" y="260350"/>
            <a:ext cx="8229600" cy="993775"/>
          </a:xfrm>
          <a:prstGeom prst="rect">
            <a:avLst/>
          </a:prstGeom>
          <a:solidFill>
            <a:schemeClr val="bg2">
              <a:lumMod val="75000"/>
            </a:schemeClr>
          </a:solidFill>
          <a:ln w="76200">
            <a:solidFill>
              <a:schemeClr val="bg1"/>
            </a:solidFill>
          </a:ln>
        </p:spPr>
        <p:txBody>
          <a:bodyPr anchor="ctr"/>
          <a:lstStyle/>
          <a:p>
            <a:pPr algn="ctr"/>
            <a:r>
              <a:rPr lang="af-ZA" sz="5400" dirty="0"/>
              <a:t>Verkleinwoorde: -tjie</a:t>
            </a:r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1476375" y="1628775"/>
            <a:ext cx="3024435" cy="64633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af-ZA" i="1" dirty="0"/>
              <a:t>Gemengde vokale + </a:t>
            </a:r>
          </a:p>
          <a:p>
            <a:pPr algn="ctr" eaLnBrk="1" hangingPunct="1">
              <a:spcBef>
                <a:spcPts val="0"/>
              </a:spcBef>
            </a:pPr>
            <a:r>
              <a:rPr lang="af-ZA" i="1" dirty="0"/>
              <a:t>eindig op </a:t>
            </a:r>
            <a:r>
              <a:rPr lang="af-ZA" i="1" dirty="0" err="1"/>
              <a:t>n</a:t>
            </a:r>
            <a:endParaRPr lang="af-ZA" i="1" dirty="0"/>
          </a:p>
        </p:txBody>
      </p:sp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1490537" y="4539478"/>
            <a:ext cx="3010273" cy="6508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af-ZA" i="1" dirty="0"/>
              <a:t>Woorde eindig op kort vokaal +  ‘tjie</a:t>
            </a:r>
          </a:p>
        </p:txBody>
      </p:sp>
      <p:sp>
        <p:nvSpPr>
          <p:cNvPr id="6151" name="Line 8"/>
          <p:cNvSpPr>
            <a:spLocks noChangeShapeType="1"/>
          </p:cNvSpPr>
          <p:nvPr/>
        </p:nvSpPr>
        <p:spPr bwMode="auto">
          <a:xfrm flipV="1">
            <a:off x="684213" y="1916113"/>
            <a:ext cx="792162" cy="1225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ZA"/>
          </a:p>
        </p:txBody>
      </p:sp>
      <p:sp>
        <p:nvSpPr>
          <p:cNvPr id="6152" name="Line 9"/>
          <p:cNvSpPr>
            <a:spLocks noChangeShapeType="1"/>
          </p:cNvSpPr>
          <p:nvPr/>
        </p:nvSpPr>
        <p:spPr bwMode="auto">
          <a:xfrm>
            <a:off x="611188" y="3573464"/>
            <a:ext cx="865187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ZA"/>
          </a:p>
        </p:txBody>
      </p:sp>
      <p:sp>
        <p:nvSpPr>
          <p:cNvPr id="13322" name="Text Box 10"/>
          <p:cNvSpPr txBox="1">
            <a:spLocks noChangeArrowheads="1"/>
          </p:cNvSpPr>
          <p:nvPr/>
        </p:nvSpPr>
        <p:spPr bwMode="auto">
          <a:xfrm>
            <a:off x="5004048" y="1734228"/>
            <a:ext cx="3168402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af-ZA" sz="2000" b="1" dirty="0"/>
              <a:t>Basis dieselfde + -tjie</a:t>
            </a:r>
          </a:p>
        </p:txBody>
      </p:sp>
      <p:sp>
        <p:nvSpPr>
          <p:cNvPr id="13324" name="Line 12"/>
          <p:cNvSpPr>
            <a:spLocks noChangeShapeType="1"/>
          </p:cNvSpPr>
          <p:nvPr/>
        </p:nvSpPr>
        <p:spPr bwMode="auto">
          <a:xfrm flipV="1">
            <a:off x="4500810" y="1916113"/>
            <a:ext cx="503238" cy="12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ZA"/>
          </a:p>
        </p:txBody>
      </p:sp>
      <p:sp>
        <p:nvSpPr>
          <p:cNvPr id="13326" name="Text Box 14"/>
          <p:cNvSpPr txBox="1">
            <a:spLocks noChangeArrowheads="1"/>
          </p:cNvSpPr>
          <p:nvPr/>
        </p:nvSpPr>
        <p:spPr bwMode="auto">
          <a:xfrm>
            <a:off x="5004047" y="2811335"/>
            <a:ext cx="3170595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f-ZA" sz="2000" b="1" dirty="0"/>
              <a:t>Basis dieselfde + tjie</a:t>
            </a:r>
          </a:p>
        </p:txBody>
      </p:sp>
      <p:sp>
        <p:nvSpPr>
          <p:cNvPr id="13327" name="Line 15"/>
          <p:cNvSpPr>
            <a:spLocks noChangeShapeType="1"/>
          </p:cNvSpPr>
          <p:nvPr/>
        </p:nvSpPr>
        <p:spPr bwMode="auto">
          <a:xfrm>
            <a:off x="4477714" y="2992159"/>
            <a:ext cx="526333" cy="208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ZA"/>
          </a:p>
        </p:txBody>
      </p:sp>
      <p:sp>
        <p:nvSpPr>
          <p:cNvPr id="13328" name="Text Box 16"/>
          <p:cNvSpPr txBox="1">
            <a:spLocks noChangeArrowheads="1"/>
          </p:cNvSpPr>
          <p:nvPr/>
        </p:nvSpPr>
        <p:spPr bwMode="auto">
          <a:xfrm>
            <a:off x="293593" y="5406947"/>
            <a:ext cx="7848600" cy="88265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af-ZA" sz="2000" dirty="0"/>
              <a:t>Stoe</a:t>
            </a:r>
            <a:r>
              <a:rPr lang="af-ZA" sz="2000" b="1" dirty="0"/>
              <a:t>l</a:t>
            </a:r>
            <a:r>
              <a:rPr lang="af-ZA" sz="2000" dirty="0"/>
              <a:t> </a:t>
            </a:r>
            <a:r>
              <a:rPr lang="af-ZA" sz="2000" dirty="0">
                <a:sym typeface="Wingdings" pitchFamily="2" charset="2"/>
              </a:rPr>
              <a:t> stoel</a:t>
            </a:r>
            <a:r>
              <a:rPr lang="af-ZA" sz="2000" b="1" dirty="0">
                <a:solidFill>
                  <a:srgbClr val="FF3300"/>
                </a:solidFill>
                <a:sym typeface="Wingdings" pitchFamily="2" charset="2"/>
              </a:rPr>
              <a:t>tjie</a:t>
            </a:r>
            <a:r>
              <a:rPr lang="af-ZA" sz="2000" dirty="0">
                <a:sym typeface="Wingdings" pitchFamily="2" charset="2"/>
              </a:rPr>
              <a:t>	venste</a:t>
            </a:r>
            <a:r>
              <a:rPr lang="af-ZA" sz="2000" b="1" dirty="0">
                <a:solidFill>
                  <a:srgbClr val="FF3300"/>
                </a:solidFill>
                <a:sym typeface="Wingdings" pitchFamily="2" charset="2"/>
              </a:rPr>
              <a:t>r</a:t>
            </a:r>
            <a:r>
              <a:rPr lang="af-ZA" sz="2000" dirty="0">
                <a:sym typeface="Wingdings" pitchFamily="2" charset="2"/>
              </a:rPr>
              <a:t>  venster</a:t>
            </a:r>
            <a:r>
              <a:rPr lang="af-ZA" sz="2000" b="1" dirty="0">
                <a:solidFill>
                  <a:srgbClr val="FF3300"/>
                </a:solidFill>
                <a:sym typeface="Wingdings" pitchFamily="2" charset="2"/>
              </a:rPr>
              <a:t>tjie</a:t>
            </a:r>
            <a:r>
              <a:rPr lang="af-ZA" sz="2000" dirty="0">
                <a:sym typeface="Wingdings" pitchFamily="2" charset="2"/>
              </a:rPr>
              <a:t>	tui</a:t>
            </a:r>
            <a:r>
              <a:rPr lang="af-ZA" sz="2000" b="1" dirty="0">
                <a:solidFill>
                  <a:srgbClr val="FF3300"/>
                </a:solidFill>
                <a:sym typeface="Wingdings" pitchFamily="2" charset="2"/>
              </a:rPr>
              <a:t>n</a:t>
            </a:r>
            <a:r>
              <a:rPr lang="af-ZA" sz="2000" dirty="0">
                <a:sym typeface="Wingdings" pitchFamily="2" charset="2"/>
              </a:rPr>
              <a:t>  tuin</a:t>
            </a:r>
            <a:r>
              <a:rPr lang="af-ZA" sz="2000" b="1" dirty="0">
                <a:solidFill>
                  <a:srgbClr val="FF3300"/>
                </a:solidFill>
                <a:sym typeface="Wingdings" pitchFamily="2" charset="2"/>
              </a:rPr>
              <a:t>tjie</a:t>
            </a:r>
          </a:p>
          <a:p>
            <a:pPr algn="ctr" eaLnBrk="1" hangingPunct="1">
              <a:spcBef>
                <a:spcPct val="50000"/>
              </a:spcBef>
            </a:pPr>
            <a:r>
              <a:rPr lang="af-ZA" sz="2000" dirty="0"/>
              <a:t>Meis</a:t>
            </a:r>
            <a:r>
              <a:rPr lang="af-ZA" sz="2000" b="1" dirty="0"/>
              <a:t>ie</a:t>
            </a:r>
            <a:r>
              <a:rPr lang="af-ZA" sz="2000" dirty="0"/>
              <a:t> </a:t>
            </a:r>
            <a:r>
              <a:rPr lang="af-ZA" sz="2000" dirty="0">
                <a:sym typeface="Wingdings" pitchFamily="2" charset="2"/>
              </a:rPr>
              <a:t> meisie</a:t>
            </a:r>
            <a:r>
              <a:rPr lang="af-ZA" sz="2000" b="1" dirty="0">
                <a:solidFill>
                  <a:srgbClr val="FF3300"/>
                </a:solidFill>
                <a:sym typeface="Wingdings" pitchFamily="2" charset="2"/>
              </a:rPr>
              <a:t>tjie</a:t>
            </a:r>
            <a:r>
              <a:rPr lang="af-ZA" sz="2000" dirty="0">
                <a:sym typeface="Wingdings" pitchFamily="2" charset="2"/>
              </a:rPr>
              <a:t>	horlos</a:t>
            </a:r>
            <a:r>
              <a:rPr lang="af-ZA" sz="2000" b="1" dirty="0">
                <a:solidFill>
                  <a:srgbClr val="FF3300"/>
                </a:solidFill>
                <a:sym typeface="Wingdings" pitchFamily="2" charset="2"/>
              </a:rPr>
              <a:t>ie</a:t>
            </a:r>
            <a:r>
              <a:rPr lang="af-ZA" sz="2000" dirty="0">
                <a:sym typeface="Wingdings" pitchFamily="2" charset="2"/>
              </a:rPr>
              <a:t>  horlosie</a:t>
            </a:r>
            <a:r>
              <a:rPr lang="af-ZA" sz="2000" b="1" dirty="0">
                <a:solidFill>
                  <a:srgbClr val="FF3300"/>
                </a:solidFill>
                <a:sym typeface="Wingdings" pitchFamily="2" charset="2"/>
              </a:rPr>
              <a:t>tjie</a:t>
            </a:r>
            <a:r>
              <a:rPr lang="af-ZA" sz="2000" dirty="0">
                <a:sym typeface="Wingdings" pitchFamily="2" charset="2"/>
              </a:rPr>
              <a:t>	</a:t>
            </a:r>
            <a:r>
              <a:rPr lang="af-ZA" sz="2000" b="1" dirty="0">
                <a:sym typeface="Wingdings" pitchFamily="2" charset="2"/>
              </a:rPr>
              <a:t>a</a:t>
            </a:r>
            <a:r>
              <a:rPr lang="af-ZA" sz="2000" dirty="0">
                <a:sym typeface="Wingdings" pitchFamily="2" charset="2"/>
              </a:rPr>
              <a:t>  a</a:t>
            </a:r>
            <a:r>
              <a:rPr lang="af-ZA" sz="2000" b="1" dirty="0">
                <a:sym typeface="Wingdings" pitchFamily="2" charset="2"/>
              </a:rPr>
              <a:t>’</a:t>
            </a:r>
            <a:r>
              <a:rPr lang="af-ZA" sz="2000" b="1" dirty="0">
                <a:solidFill>
                  <a:srgbClr val="FF3300"/>
                </a:solidFill>
                <a:sym typeface="Wingdings" pitchFamily="2" charset="2"/>
              </a:rPr>
              <a:t>tjie</a:t>
            </a:r>
            <a:endParaRPr lang="af-ZA" sz="2000" b="1" dirty="0">
              <a:solidFill>
                <a:srgbClr val="FF3300"/>
              </a:solidFill>
            </a:endParaRPr>
          </a:p>
        </p:txBody>
      </p:sp>
      <p:sp>
        <p:nvSpPr>
          <p:cNvPr id="13329" name="Text Box 17"/>
          <p:cNvSpPr txBox="1">
            <a:spLocks noChangeArrowheads="1"/>
          </p:cNvSpPr>
          <p:nvPr/>
        </p:nvSpPr>
        <p:spPr bwMode="auto">
          <a:xfrm>
            <a:off x="1439576" y="2560936"/>
            <a:ext cx="3024435" cy="92333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af-ZA" i="1" dirty="0"/>
              <a:t>Gemengde vokale/ 2 lettergrepe woorde + </a:t>
            </a:r>
          </a:p>
          <a:p>
            <a:pPr algn="ctr" eaLnBrk="1" hangingPunct="1">
              <a:spcBef>
                <a:spcPts val="0"/>
              </a:spcBef>
            </a:pPr>
            <a:r>
              <a:rPr lang="af-ZA" i="1" dirty="0"/>
              <a:t>eindig op l, r</a:t>
            </a:r>
          </a:p>
        </p:txBody>
      </p:sp>
      <p:sp>
        <p:nvSpPr>
          <p:cNvPr id="13330" name="Text Box 18"/>
          <p:cNvSpPr txBox="1">
            <a:spLocks noChangeArrowheads="1"/>
          </p:cNvSpPr>
          <p:nvPr/>
        </p:nvSpPr>
        <p:spPr bwMode="auto">
          <a:xfrm>
            <a:off x="1476375" y="3744913"/>
            <a:ext cx="3024435" cy="36933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f-ZA" i="1" dirty="0"/>
              <a:t>Woorde eindig op -ie</a:t>
            </a:r>
          </a:p>
        </p:txBody>
      </p:sp>
      <p:sp>
        <p:nvSpPr>
          <p:cNvPr id="6162" name="Line 19"/>
          <p:cNvSpPr>
            <a:spLocks noChangeShapeType="1"/>
          </p:cNvSpPr>
          <p:nvPr/>
        </p:nvSpPr>
        <p:spPr bwMode="auto">
          <a:xfrm flipV="1">
            <a:off x="1116013" y="2997200"/>
            <a:ext cx="287337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ZA"/>
          </a:p>
        </p:txBody>
      </p:sp>
      <p:sp>
        <p:nvSpPr>
          <p:cNvPr id="6163" name="Line 20"/>
          <p:cNvSpPr>
            <a:spLocks noChangeShapeType="1"/>
          </p:cNvSpPr>
          <p:nvPr/>
        </p:nvSpPr>
        <p:spPr bwMode="auto">
          <a:xfrm>
            <a:off x="971550" y="3573463"/>
            <a:ext cx="504825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ZA"/>
          </a:p>
        </p:txBody>
      </p:sp>
      <p:sp>
        <p:nvSpPr>
          <p:cNvPr id="13334" name="Text Box 22"/>
          <p:cNvSpPr txBox="1">
            <a:spLocks noChangeArrowheads="1"/>
          </p:cNvSpPr>
          <p:nvPr/>
        </p:nvSpPr>
        <p:spPr bwMode="auto">
          <a:xfrm>
            <a:off x="5003801" y="3744696"/>
            <a:ext cx="3168649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f-ZA" sz="2000" b="1" dirty="0"/>
              <a:t>Basis bly dieselfde + tjie</a:t>
            </a:r>
          </a:p>
        </p:txBody>
      </p:sp>
      <p:sp>
        <p:nvSpPr>
          <p:cNvPr id="13336" name="Line 24"/>
          <p:cNvSpPr>
            <a:spLocks noChangeShapeType="1"/>
          </p:cNvSpPr>
          <p:nvPr/>
        </p:nvSpPr>
        <p:spPr bwMode="auto">
          <a:xfrm flipV="1">
            <a:off x="4477714" y="3955795"/>
            <a:ext cx="563392" cy="3654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ZA"/>
          </a:p>
        </p:txBody>
      </p:sp>
      <p:sp>
        <p:nvSpPr>
          <p:cNvPr id="13337" name="Text Box 25"/>
          <p:cNvSpPr txBox="1">
            <a:spLocks noChangeArrowheads="1"/>
          </p:cNvSpPr>
          <p:nvPr/>
        </p:nvSpPr>
        <p:spPr bwMode="auto">
          <a:xfrm>
            <a:off x="5003800" y="4552117"/>
            <a:ext cx="3168649" cy="70788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af-ZA" sz="2000" b="1"/>
              <a:t>NB: Onthou die afkappingsteken</a:t>
            </a:r>
          </a:p>
        </p:txBody>
      </p:sp>
      <p:sp>
        <p:nvSpPr>
          <p:cNvPr id="13339" name="Line 27"/>
          <p:cNvSpPr>
            <a:spLocks noChangeShapeType="1"/>
          </p:cNvSpPr>
          <p:nvPr/>
        </p:nvSpPr>
        <p:spPr bwMode="auto">
          <a:xfrm>
            <a:off x="4497342" y="4823701"/>
            <a:ext cx="506457" cy="2272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ZA"/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1" y="3141663"/>
            <a:ext cx="1080293" cy="707886"/>
          </a:xfrm>
          <a:prstGeom prst="rect">
            <a:avLst/>
          </a:prstGeom>
          <a:solidFill>
            <a:srgbClr val="9653D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f-ZA" sz="4000" dirty="0"/>
              <a:t>-tjie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af-ZA" i="1" dirty="0"/>
              <a:t>Ko</a:t>
            </a:r>
            <a:r>
              <a:rPr lang="af-ZA" dirty="0"/>
              <a:t>piereg (C) M. Swanepoel 2010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sh dir="u"/>
        <p:sndAc>
          <p:stSnd>
            <p:snd r:embed="rId3" name="chimes.wav"/>
          </p:stSnd>
        </p:sndAc>
      </p:transition>
    </mc:Choice>
    <mc:Fallback xmlns="">
      <p:transition spd="slow">
        <p:push dir="u"/>
        <p:sndAc>
          <p:stSnd>
            <p:snd r:embed="rId4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3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13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3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13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13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3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13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8" dur="5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3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8" dur="500"/>
                                        <p:tgtEl>
                                          <p:spTgt spid="13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8" grpId="0" animBg="1"/>
      <p:bldP spid="13319" grpId="0" animBg="1"/>
      <p:bldP spid="13322" grpId="0" animBg="1"/>
      <p:bldP spid="13324" grpId="0" animBg="1"/>
      <p:bldP spid="13326" grpId="0" animBg="1"/>
      <p:bldP spid="13327" grpId="0" animBg="1"/>
      <p:bldP spid="13328" grpId="0" animBg="1"/>
      <p:bldP spid="13329" grpId="0" animBg="1"/>
      <p:bldP spid="13330" grpId="0" animBg="1"/>
      <p:bldP spid="13334" grpId="0" animBg="1"/>
      <p:bldP spid="13336" grpId="0" animBg="1"/>
      <p:bldP spid="13337" grpId="0" animBg="1"/>
      <p:bldP spid="13339" grpId="0" animBg="1"/>
      <p:bldP spid="133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752246E-B157-46ED-993F-B6C04B8454BE}" type="slidenum">
              <a:rPr lang="af-ZA" smtClean="0"/>
              <a:pPr eaLnBrk="1" hangingPunct="1"/>
              <a:t>6</a:t>
            </a:fld>
            <a:endParaRPr lang="af-ZA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468313" y="260350"/>
            <a:ext cx="8229600" cy="1143000"/>
          </a:xfrm>
          <a:prstGeom prst="rect">
            <a:avLst/>
          </a:prstGeom>
          <a:solidFill>
            <a:schemeClr val="bg2">
              <a:lumMod val="75000"/>
            </a:schemeClr>
          </a:solidFill>
          <a:ln w="76200">
            <a:solidFill>
              <a:schemeClr val="bg1"/>
            </a:solidFill>
          </a:ln>
        </p:spPr>
        <p:txBody>
          <a:bodyPr anchor="ctr"/>
          <a:lstStyle/>
          <a:p>
            <a:pPr algn="ctr"/>
            <a:r>
              <a:rPr lang="af-ZA" sz="5400" dirty="0"/>
              <a:t>Verkleinwoorde: -kie</a:t>
            </a:r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1297781" y="2844586"/>
            <a:ext cx="2447925" cy="8318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f-ZA" sz="2400" i="1"/>
              <a:t>2 sillabusse + eindig op -ing</a:t>
            </a:r>
          </a:p>
        </p:txBody>
      </p:sp>
      <p:sp>
        <p:nvSpPr>
          <p:cNvPr id="7174" name="Line 8"/>
          <p:cNvSpPr>
            <a:spLocks noChangeShapeType="1"/>
          </p:cNvSpPr>
          <p:nvPr/>
        </p:nvSpPr>
        <p:spPr bwMode="auto">
          <a:xfrm flipH="1">
            <a:off x="2521196" y="2492896"/>
            <a:ext cx="34579" cy="35169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ZA"/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4680744" y="2700123"/>
            <a:ext cx="3744912" cy="8318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f-ZA" sz="2400"/>
              <a:t>NB: net by 2 sillabe woorde</a:t>
            </a:r>
          </a:p>
        </p:txBody>
      </p:sp>
      <p:sp>
        <p:nvSpPr>
          <p:cNvPr id="14349" name="Line 13"/>
          <p:cNvSpPr>
            <a:spLocks noChangeShapeType="1"/>
          </p:cNvSpPr>
          <p:nvPr/>
        </p:nvSpPr>
        <p:spPr bwMode="auto">
          <a:xfrm flipV="1">
            <a:off x="3745706" y="2987461"/>
            <a:ext cx="935038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ZA"/>
          </a:p>
        </p:txBody>
      </p:sp>
      <p:sp>
        <p:nvSpPr>
          <p:cNvPr id="14352" name="Text Box 16"/>
          <p:cNvSpPr txBox="1">
            <a:spLocks noChangeArrowheads="1"/>
          </p:cNvSpPr>
          <p:nvPr/>
        </p:nvSpPr>
        <p:spPr bwMode="auto">
          <a:xfrm>
            <a:off x="1297780" y="4411555"/>
            <a:ext cx="7198519" cy="103346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af-ZA" sz="2400" dirty="0"/>
              <a:t>Kon</a:t>
            </a:r>
            <a:r>
              <a:rPr lang="af-ZA" sz="2400" b="1" dirty="0">
                <a:solidFill>
                  <a:srgbClr val="FF3300"/>
                </a:solidFill>
              </a:rPr>
              <a:t>ing</a:t>
            </a:r>
            <a:r>
              <a:rPr lang="af-ZA" sz="2400" dirty="0"/>
              <a:t> </a:t>
            </a:r>
            <a:r>
              <a:rPr lang="af-ZA" sz="2400" dirty="0">
                <a:sym typeface="Wingdings" pitchFamily="2" charset="2"/>
              </a:rPr>
              <a:t> konin</a:t>
            </a:r>
            <a:r>
              <a:rPr lang="af-ZA" sz="2400" b="1" dirty="0">
                <a:solidFill>
                  <a:srgbClr val="FF3300"/>
                </a:solidFill>
                <a:sym typeface="Wingdings" pitchFamily="2" charset="2"/>
              </a:rPr>
              <a:t>kie</a:t>
            </a:r>
            <a:r>
              <a:rPr lang="af-ZA" sz="2400" dirty="0">
                <a:sym typeface="Wingdings" pitchFamily="2" charset="2"/>
              </a:rPr>
              <a:t>	teken</a:t>
            </a:r>
            <a:r>
              <a:rPr lang="af-ZA" sz="2400" b="1" dirty="0">
                <a:solidFill>
                  <a:srgbClr val="FF3300"/>
                </a:solidFill>
                <a:sym typeface="Wingdings" pitchFamily="2" charset="2"/>
              </a:rPr>
              <a:t>ing</a:t>
            </a:r>
            <a:r>
              <a:rPr lang="af-ZA" sz="2400" dirty="0">
                <a:sym typeface="Wingdings" pitchFamily="2" charset="2"/>
              </a:rPr>
              <a:t>  tekenin</a:t>
            </a:r>
            <a:r>
              <a:rPr lang="af-ZA" sz="2400" b="1" dirty="0">
                <a:solidFill>
                  <a:srgbClr val="FF3300"/>
                </a:solidFill>
                <a:sym typeface="Wingdings" pitchFamily="2" charset="2"/>
              </a:rPr>
              <a:t>kie</a:t>
            </a:r>
            <a:r>
              <a:rPr lang="af-ZA" sz="2400" dirty="0">
                <a:sym typeface="Wingdings" pitchFamily="2" charset="2"/>
              </a:rPr>
              <a:t>	</a:t>
            </a:r>
          </a:p>
          <a:p>
            <a:pPr algn="ctr" eaLnBrk="1" hangingPunct="1">
              <a:spcBef>
                <a:spcPct val="50000"/>
              </a:spcBef>
            </a:pPr>
            <a:r>
              <a:rPr lang="af-ZA" sz="2400" dirty="0">
                <a:sym typeface="Wingdings" pitchFamily="2" charset="2"/>
              </a:rPr>
              <a:t>hein</a:t>
            </a:r>
            <a:r>
              <a:rPr lang="af-ZA" sz="2400" b="1" dirty="0">
                <a:solidFill>
                  <a:srgbClr val="FF3300"/>
                </a:solidFill>
                <a:sym typeface="Wingdings" pitchFamily="2" charset="2"/>
              </a:rPr>
              <a:t>ing</a:t>
            </a:r>
            <a:r>
              <a:rPr lang="af-ZA" sz="2400" dirty="0">
                <a:sym typeface="Wingdings" pitchFamily="2" charset="2"/>
              </a:rPr>
              <a:t>  heinin</a:t>
            </a:r>
            <a:r>
              <a:rPr lang="af-ZA" sz="2400" b="1" dirty="0">
                <a:solidFill>
                  <a:srgbClr val="FF3300"/>
                </a:solidFill>
                <a:sym typeface="Wingdings" pitchFamily="2" charset="2"/>
              </a:rPr>
              <a:t>kie</a:t>
            </a:r>
            <a:endParaRPr lang="af-ZA" sz="2400" b="1" dirty="0">
              <a:solidFill>
                <a:srgbClr val="FF3300"/>
              </a:solidFill>
            </a:endParaRPr>
          </a:p>
        </p:txBody>
      </p:sp>
      <p:sp>
        <p:nvSpPr>
          <p:cNvPr id="14353" name="Text Box 17"/>
          <p:cNvSpPr txBox="1">
            <a:spLocks noChangeArrowheads="1"/>
          </p:cNvSpPr>
          <p:nvPr/>
        </p:nvSpPr>
        <p:spPr bwMode="auto">
          <a:xfrm>
            <a:off x="4680744" y="3708186"/>
            <a:ext cx="3744912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f-ZA" sz="2400" b="1"/>
              <a:t>NB: ‘g’ val weg + -kie</a:t>
            </a:r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>
            <a:off x="3745706" y="3379575"/>
            <a:ext cx="935038" cy="47307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ZA"/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1926851" y="1636238"/>
            <a:ext cx="1188689" cy="830997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f-ZA" sz="4800" dirty="0"/>
              <a:t>-kie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af-ZA" dirty="0"/>
              <a:t>Kopiereg (C) M. Swanepoel 2010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sh dir="u"/>
        <p:sndAc>
          <p:stSnd>
            <p:snd r:embed="rId3" name="chimes.wav"/>
          </p:stSnd>
        </p:sndAc>
      </p:transition>
    </mc:Choice>
    <mc:Fallback xmlns="">
      <p:transition spd="slow">
        <p:push dir="u"/>
        <p:sndAc>
          <p:stSnd>
            <p:snd r:embed="rId4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4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4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14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3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43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2" grpId="0" animBg="1"/>
      <p:bldP spid="14347" grpId="0" animBg="1"/>
      <p:bldP spid="14349" grpId="0" animBg="1"/>
      <p:bldP spid="14352" grpId="0" animBg="1"/>
      <p:bldP spid="14353" grpId="0" animBg="1"/>
      <p:bldP spid="14354" grpId="0" animBg="1"/>
      <p:bldP spid="1434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E16A49A-17CA-403D-859E-6401133CCA24}" type="slidenum">
              <a:rPr lang="af-ZA" smtClean="0"/>
              <a:pPr eaLnBrk="1" hangingPunct="1"/>
              <a:t>7</a:t>
            </a:fld>
            <a:endParaRPr lang="af-ZA"/>
          </a:p>
        </p:txBody>
      </p:sp>
      <p:sp>
        <p:nvSpPr>
          <p:cNvPr id="8195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solidFill>
            <a:schemeClr val="bg2">
              <a:lumMod val="75000"/>
            </a:schemeClr>
          </a:solidFill>
          <a:ln w="76200">
            <a:solidFill>
              <a:schemeClr val="bg1"/>
            </a:solidFill>
          </a:ln>
        </p:spPr>
        <p:txBody>
          <a:bodyPr anchor="ctr"/>
          <a:lstStyle/>
          <a:p>
            <a:pPr algn="ctr"/>
            <a:r>
              <a:rPr lang="af-ZA" sz="5400" dirty="0"/>
              <a:t>Verkleinwoorde: -jie</a:t>
            </a:r>
          </a:p>
        </p:txBody>
      </p:sp>
      <p:sp>
        <p:nvSpPr>
          <p:cNvPr id="8197" name="Text Box 6"/>
          <p:cNvSpPr txBox="1">
            <a:spLocks noChangeArrowheads="1"/>
          </p:cNvSpPr>
          <p:nvPr/>
        </p:nvSpPr>
        <p:spPr bwMode="auto">
          <a:xfrm>
            <a:off x="1476375" y="3141663"/>
            <a:ext cx="2590800" cy="8318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f-ZA" sz="2400" i="1" dirty="0"/>
              <a:t>Enige woord wat eindig op t, d</a:t>
            </a:r>
          </a:p>
        </p:txBody>
      </p:sp>
      <p:sp>
        <p:nvSpPr>
          <p:cNvPr id="8198" name="Line 7"/>
          <p:cNvSpPr>
            <a:spLocks noChangeShapeType="1"/>
          </p:cNvSpPr>
          <p:nvPr/>
        </p:nvSpPr>
        <p:spPr bwMode="auto">
          <a:xfrm>
            <a:off x="2123726" y="2549100"/>
            <a:ext cx="1" cy="592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ZA"/>
          </a:p>
        </p:txBody>
      </p:sp>
      <p:sp>
        <p:nvSpPr>
          <p:cNvPr id="8199" name="Text Box 8"/>
          <p:cNvSpPr txBox="1">
            <a:spLocks noChangeArrowheads="1"/>
          </p:cNvSpPr>
          <p:nvPr/>
        </p:nvSpPr>
        <p:spPr bwMode="auto">
          <a:xfrm>
            <a:off x="4859338" y="2997200"/>
            <a:ext cx="3744912" cy="10144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f-ZA" sz="2400" b="1" dirty="0"/>
              <a:t>Hou basis van </a:t>
            </a:r>
          </a:p>
          <a:p>
            <a:pPr eaLnBrk="1" hangingPunct="1">
              <a:spcBef>
                <a:spcPct val="50000"/>
              </a:spcBef>
            </a:pPr>
            <a:r>
              <a:rPr lang="af-ZA" sz="2400" b="1" dirty="0"/>
              <a:t>woord + -jie</a:t>
            </a:r>
          </a:p>
        </p:txBody>
      </p:sp>
      <p:sp>
        <p:nvSpPr>
          <p:cNvPr id="8200" name="Line 9"/>
          <p:cNvSpPr>
            <a:spLocks noChangeShapeType="1"/>
          </p:cNvSpPr>
          <p:nvPr/>
        </p:nvSpPr>
        <p:spPr bwMode="auto">
          <a:xfrm flipV="1">
            <a:off x="4067174" y="3501008"/>
            <a:ext cx="792164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ZA"/>
          </a:p>
        </p:txBody>
      </p:sp>
      <p:sp>
        <p:nvSpPr>
          <p:cNvPr id="8201" name="Text Box 10"/>
          <p:cNvSpPr txBox="1">
            <a:spLocks noChangeArrowheads="1"/>
          </p:cNvSpPr>
          <p:nvPr/>
        </p:nvSpPr>
        <p:spPr bwMode="auto">
          <a:xfrm>
            <a:off x="755650" y="4404024"/>
            <a:ext cx="7848600" cy="46166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af-ZA" sz="2400" dirty="0"/>
              <a:t> Hond </a:t>
            </a:r>
            <a:r>
              <a:rPr lang="af-ZA" sz="2400" dirty="0">
                <a:sym typeface="Wingdings" pitchFamily="2" charset="2"/>
              </a:rPr>
              <a:t> hond</a:t>
            </a:r>
            <a:r>
              <a:rPr lang="af-ZA" sz="2400" b="1" dirty="0">
                <a:solidFill>
                  <a:srgbClr val="FF3300"/>
                </a:solidFill>
                <a:sym typeface="Wingdings" pitchFamily="2" charset="2"/>
              </a:rPr>
              <a:t>jie</a:t>
            </a:r>
            <a:r>
              <a:rPr lang="af-ZA" sz="2400" dirty="0">
                <a:sym typeface="Wingdings" pitchFamily="2" charset="2"/>
              </a:rPr>
              <a:t>	kat  kat</a:t>
            </a:r>
            <a:r>
              <a:rPr lang="af-ZA" sz="2400" b="1" dirty="0">
                <a:solidFill>
                  <a:srgbClr val="FF3300"/>
                </a:solidFill>
                <a:sym typeface="Wingdings" pitchFamily="2" charset="2"/>
              </a:rPr>
              <a:t>jie</a:t>
            </a:r>
            <a:r>
              <a:rPr lang="af-ZA" sz="2400" dirty="0">
                <a:sym typeface="Wingdings" pitchFamily="2" charset="2"/>
              </a:rPr>
              <a:t>	</a:t>
            </a:r>
            <a:endParaRPr lang="af-ZA" sz="2400" b="1" dirty="0"/>
          </a:p>
        </p:txBody>
      </p:sp>
      <p:sp>
        <p:nvSpPr>
          <p:cNvPr id="8196" name="Text Box 5"/>
          <p:cNvSpPr txBox="1">
            <a:spLocks noChangeArrowheads="1"/>
          </p:cNvSpPr>
          <p:nvPr/>
        </p:nvSpPr>
        <p:spPr bwMode="auto">
          <a:xfrm>
            <a:off x="1619672" y="1718102"/>
            <a:ext cx="1008509" cy="830997"/>
          </a:xfrm>
          <a:prstGeom prst="rect">
            <a:avLst/>
          </a:prstGeom>
          <a:solidFill>
            <a:srgbClr val="FF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f-ZA" sz="4800" dirty="0"/>
              <a:t>-jie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af-ZA"/>
              <a:t>Kopiereg (C) M. Swanepoel 2010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sh dir="u"/>
        <p:sndAc>
          <p:stSnd>
            <p:snd r:embed="rId3" name="chimes.wav"/>
          </p:stSnd>
        </p:sndAc>
      </p:transition>
    </mc:Choice>
    <mc:Fallback xmlns="">
      <p:transition spd="slow">
        <p:push dir="u"/>
        <p:sndAc>
          <p:stSnd>
            <p:snd r:embed="rId4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 animBg="1"/>
      <p:bldP spid="8198" grpId="0" animBg="1"/>
      <p:bldP spid="8199" grpId="0" animBg="1"/>
      <p:bldP spid="8200" grpId="0" animBg="1"/>
      <p:bldP spid="8201" grpId="0" animBg="1"/>
      <p:bldP spid="819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8" name="Rectangle 14"/>
          <p:cNvSpPr>
            <a:spLocks noGrp="1" noChangeArrowheads="1"/>
          </p:cNvSpPr>
          <p:nvPr>
            <p:ph sz="half" idx="1"/>
          </p:nvPr>
        </p:nvSpPr>
        <p:spPr>
          <a:xfrm>
            <a:off x="426128" y="1719071"/>
            <a:ext cx="3353784" cy="3942178"/>
          </a:xfrm>
          <a:noFill/>
          <a:ln>
            <a:solidFill>
              <a:schemeClr val="tx1"/>
            </a:solidFill>
            <a:miter lim="800000"/>
            <a:headEnd/>
            <a:tailEnd/>
          </a:ln>
        </p:spPr>
        <p:txBody>
          <a:bodyPr>
            <a:normAutofit/>
          </a:bodyPr>
          <a:lstStyle/>
          <a:p>
            <a:pPr algn="ctr" eaLnBrk="1" hangingPunct="1">
              <a:buFontTx/>
              <a:buNone/>
            </a:pPr>
            <a:r>
              <a:rPr lang="af-ZA" sz="2000" u="sng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Meervoude</a:t>
            </a:r>
          </a:p>
          <a:p>
            <a:pPr algn="ctr" eaLnBrk="1" hangingPunct="1">
              <a:buFontTx/>
              <a:buNone/>
            </a:pPr>
            <a:endParaRPr lang="af-ZA" sz="2000" u="sng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 eaLnBrk="1" hangingPunct="1">
              <a:buFontTx/>
              <a:buNone/>
            </a:pPr>
            <a:r>
              <a:rPr lang="af-ZA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As hulle vir jou die meervoud gee om te verklein, moet jy die meervoud uithaal, dit verklein en dan die -s byvoeg.</a:t>
            </a:r>
          </a:p>
          <a:p>
            <a:pPr algn="ctr" eaLnBrk="1" hangingPunct="1">
              <a:buFontTx/>
              <a:buNone/>
            </a:pPr>
            <a:endParaRPr lang="af-ZA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 eaLnBrk="1" hangingPunct="1">
              <a:buFontTx/>
              <a:buNone/>
            </a:pPr>
            <a:r>
              <a:rPr lang="af-ZA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Honde </a:t>
            </a:r>
            <a:r>
              <a:rPr lang="af-ZA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 hondjies</a:t>
            </a:r>
          </a:p>
          <a:p>
            <a:pPr algn="ctr" eaLnBrk="1" hangingPunct="1">
              <a:buFontTx/>
              <a:buNone/>
            </a:pPr>
            <a:r>
              <a:rPr lang="af-ZA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Torpedo’s  torpedo’tjies</a:t>
            </a:r>
            <a:endParaRPr lang="af-ZA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buFontTx/>
              <a:buNone/>
            </a:pPr>
            <a:endParaRPr lang="af-ZA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399" name="Rectangle 15"/>
          <p:cNvSpPr>
            <a:spLocks noGrp="1" noChangeArrowheads="1"/>
          </p:cNvSpPr>
          <p:nvPr>
            <p:ph sz="half" idx="2"/>
          </p:nvPr>
        </p:nvSpPr>
        <p:spPr>
          <a:xfrm>
            <a:off x="3923928" y="1719071"/>
            <a:ext cx="2516088" cy="3942179"/>
          </a:xfrm>
          <a:noFill/>
          <a:ln>
            <a:solidFill>
              <a:schemeClr val="tx1"/>
            </a:solidFill>
            <a:miter lim="800000"/>
            <a:headEnd/>
            <a:tailEnd/>
          </a:ln>
        </p:spPr>
        <p:txBody>
          <a:bodyPr>
            <a:normAutofit/>
          </a:bodyPr>
          <a:lstStyle/>
          <a:p>
            <a:pPr algn="ctr" eaLnBrk="1" hangingPunct="1">
              <a:buFontTx/>
              <a:buNone/>
            </a:pPr>
            <a:r>
              <a:rPr lang="af-ZA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Nog ‘n paar:</a:t>
            </a:r>
          </a:p>
          <a:p>
            <a:pPr algn="ctr" eaLnBrk="1" hangingPunct="1">
              <a:buFontTx/>
              <a:buNone/>
            </a:pPr>
            <a:endParaRPr lang="af-ZA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 eaLnBrk="1" hangingPunct="1">
              <a:buFontTx/>
              <a:buNone/>
            </a:pPr>
            <a:r>
              <a:rPr lang="af-ZA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Blad </a:t>
            </a:r>
            <a:r>
              <a:rPr lang="af-ZA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 bl</a:t>
            </a:r>
            <a:r>
              <a:rPr lang="af-ZA" sz="2000" dirty="0">
                <a:solidFill>
                  <a:srgbClr val="FF33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aa</a:t>
            </a:r>
            <a:r>
              <a:rPr lang="af-ZA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djie</a:t>
            </a:r>
          </a:p>
          <a:p>
            <a:pPr algn="ctr" eaLnBrk="1" hangingPunct="1">
              <a:buFontTx/>
              <a:buNone/>
            </a:pPr>
            <a:r>
              <a:rPr lang="af-ZA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Gat  g</a:t>
            </a:r>
            <a:r>
              <a:rPr lang="af-ZA" sz="2000" dirty="0">
                <a:solidFill>
                  <a:srgbClr val="FF33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aa</a:t>
            </a:r>
            <a:r>
              <a:rPr lang="af-ZA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tjie</a:t>
            </a:r>
          </a:p>
          <a:p>
            <a:pPr algn="ctr" eaLnBrk="1" hangingPunct="1">
              <a:buFontTx/>
              <a:buNone/>
            </a:pPr>
            <a:r>
              <a:rPr lang="af-ZA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Nooi  n</a:t>
            </a:r>
            <a:r>
              <a:rPr lang="af-ZA" sz="2000" dirty="0">
                <a:solidFill>
                  <a:srgbClr val="FF33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ooi</a:t>
            </a:r>
            <a:r>
              <a:rPr lang="af-ZA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entjie</a:t>
            </a:r>
          </a:p>
          <a:p>
            <a:pPr algn="ctr" eaLnBrk="1" hangingPunct="1">
              <a:buFontTx/>
              <a:buNone/>
            </a:pPr>
            <a:r>
              <a:rPr lang="af-ZA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Pad  p</a:t>
            </a:r>
            <a:r>
              <a:rPr lang="af-ZA" sz="2000" dirty="0">
                <a:solidFill>
                  <a:srgbClr val="FF33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aa</a:t>
            </a:r>
            <a:r>
              <a:rPr lang="af-ZA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djie</a:t>
            </a:r>
          </a:p>
          <a:p>
            <a:pPr algn="ctr" eaLnBrk="1" hangingPunct="1">
              <a:buFontTx/>
              <a:buNone/>
            </a:pPr>
            <a:r>
              <a:rPr lang="af-ZA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Spel  speletjie</a:t>
            </a:r>
          </a:p>
          <a:p>
            <a:pPr algn="ctr" eaLnBrk="1" hangingPunct="1">
              <a:buFontTx/>
              <a:buNone/>
            </a:pPr>
            <a:r>
              <a:rPr lang="af-ZA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Vat  v</a:t>
            </a:r>
            <a:r>
              <a:rPr lang="af-ZA" sz="2000" dirty="0">
                <a:solidFill>
                  <a:srgbClr val="FF33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aa</a:t>
            </a:r>
            <a:r>
              <a:rPr lang="af-ZA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tjie</a:t>
            </a:r>
          </a:p>
          <a:p>
            <a:pPr algn="ctr" eaLnBrk="1" hangingPunct="1">
              <a:buFontTx/>
              <a:buNone/>
            </a:pPr>
            <a:r>
              <a:rPr lang="af-ZA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Wa  w</a:t>
            </a:r>
            <a:r>
              <a:rPr lang="af-ZA" sz="2000" dirty="0">
                <a:solidFill>
                  <a:srgbClr val="FF33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ae</a:t>
            </a:r>
            <a:r>
              <a:rPr lang="af-ZA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ntjie</a:t>
            </a:r>
            <a:endParaRPr lang="af-ZA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218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531C20A-7BA1-4BC7-8550-87DAD327B051}" type="slidenum">
              <a:rPr lang="af-ZA" smtClean="0"/>
              <a:pPr eaLnBrk="1" hangingPunct="1"/>
              <a:t>8</a:t>
            </a:fld>
            <a:endParaRPr lang="af-ZA"/>
          </a:p>
        </p:txBody>
      </p:sp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424196" y="404664"/>
            <a:ext cx="8229600" cy="1143000"/>
          </a:xfrm>
          <a:prstGeom prst="rect">
            <a:avLst/>
          </a:prstGeom>
          <a:solidFill>
            <a:schemeClr val="bg2">
              <a:lumMod val="75000"/>
            </a:schemeClr>
          </a:solidFill>
          <a:ln w="76200">
            <a:solidFill>
              <a:schemeClr val="bg1"/>
            </a:solidFill>
          </a:ln>
        </p:spPr>
        <p:txBody>
          <a:bodyPr anchor="ctr"/>
          <a:lstStyle/>
          <a:p>
            <a:pPr algn="ctr"/>
            <a:r>
              <a:rPr lang="af-ZA" sz="5400"/>
              <a:t>Uitsonderings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af-ZA"/>
              <a:t>Kopiereg (C) M. Swanepoel 2010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sh dir="u"/>
        <p:sndAc>
          <p:stSnd>
            <p:snd r:embed="rId3" name="chimes.wav"/>
          </p:stSnd>
        </p:sndAc>
      </p:transition>
    </mc:Choice>
    <mc:Fallback xmlns="">
      <p:transition spd="slow">
        <p:push dir="u"/>
        <p:sndAc>
          <p:stSnd>
            <p:snd r:embed="rId4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639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63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63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63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63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639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63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163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163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163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163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163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2" dur="500"/>
                                        <p:tgtEl>
                                          <p:spTgt spid="163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7" dur="500"/>
                                        <p:tgtEl>
                                          <p:spTgt spid="163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8" grpId="0" build="p" animBg="1"/>
      <p:bldP spid="16399" grpId="0" build="p" animBg="1"/>
      <p:bldP spid="16396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ecary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pothecary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268</TotalTime>
  <Words>387</Words>
  <Application>Microsoft Office PowerPoint</Application>
  <PresentationFormat>On-screen Show (4:3)</PresentationFormat>
  <Paragraphs>101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Book Antiqua</vt:lpstr>
      <vt:lpstr>Century Gothic</vt:lpstr>
      <vt:lpstr>Wingdings</vt:lpstr>
      <vt:lpstr>Apothecary</vt:lpstr>
      <vt:lpstr>PowerPoint Presentation</vt:lpstr>
      <vt:lpstr>Verkleinwoorde: -pie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Private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Verkleinwoorde</dc:title>
  <dc:creator>Private</dc:creator>
  <cp:lastModifiedBy>Marelize Swanepoel</cp:lastModifiedBy>
  <cp:revision>26</cp:revision>
  <dcterms:created xsi:type="dcterms:W3CDTF">2007-01-20T13:03:20Z</dcterms:created>
  <dcterms:modified xsi:type="dcterms:W3CDTF">2016-11-04T10:51:49Z</dcterms:modified>
</cp:coreProperties>
</file>